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7" r:id="rId3"/>
    <p:sldId id="306" r:id="rId4"/>
    <p:sldId id="315" r:id="rId5"/>
    <p:sldId id="313" r:id="rId6"/>
    <p:sldId id="318" r:id="rId7"/>
    <p:sldId id="320" r:id="rId8"/>
    <p:sldId id="312" r:id="rId9"/>
    <p:sldId id="319" r:id="rId10"/>
  </p:sldIdLst>
  <p:sldSz cx="9144000" cy="5143500" type="screen16x9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494E"/>
    <a:srgbClr val="EBEBEB"/>
    <a:srgbClr val="E9E7E7"/>
    <a:srgbClr val="EBEBEA"/>
    <a:srgbClr val="EAEBEB"/>
    <a:srgbClr val="2F70BF"/>
    <a:srgbClr val="9D5187"/>
    <a:srgbClr val="727271"/>
    <a:srgbClr val="484847"/>
    <a:srgbClr val="61D1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7" autoAdjust="0"/>
    <p:restoredTop sz="94675"/>
  </p:normalViewPr>
  <p:slideViewPr>
    <p:cSldViewPr>
      <p:cViewPr varScale="1">
        <p:scale>
          <a:sx n="144" d="100"/>
          <a:sy n="144" d="100"/>
        </p:scale>
        <p:origin x="684" y="11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84870" cy="500935"/>
          </a:xfrm>
          <a:prstGeom prst="rect">
            <a:avLst/>
          </a:prstGeom>
        </p:spPr>
        <p:txBody>
          <a:bodyPr vert="horz" lIns="92417" tIns="46209" rIns="92417" bIns="462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2"/>
            <a:ext cx="2984870" cy="500935"/>
          </a:xfrm>
          <a:prstGeom prst="rect">
            <a:avLst/>
          </a:prstGeom>
        </p:spPr>
        <p:txBody>
          <a:bodyPr vert="horz" lIns="92417" tIns="46209" rIns="92417" bIns="46209" rtlCol="0"/>
          <a:lstStyle>
            <a:lvl1pPr algn="r">
              <a:defRPr sz="1200"/>
            </a:lvl1pPr>
          </a:lstStyle>
          <a:p>
            <a:fld id="{167B680F-BC42-4C08-864A-A5269288C69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7" tIns="46209" rIns="92417" bIns="462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1"/>
          </a:xfrm>
          <a:prstGeom prst="rect">
            <a:avLst/>
          </a:prstGeom>
        </p:spPr>
        <p:txBody>
          <a:bodyPr vert="horz" lIns="92417" tIns="46209" rIns="92417" bIns="4620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516041"/>
            <a:ext cx="2984870" cy="500935"/>
          </a:xfrm>
          <a:prstGeom prst="rect">
            <a:avLst/>
          </a:prstGeom>
        </p:spPr>
        <p:txBody>
          <a:bodyPr vert="horz" lIns="92417" tIns="46209" rIns="92417" bIns="462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6041"/>
            <a:ext cx="2984870" cy="500935"/>
          </a:xfrm>
          <a:prstGeom prst="rect">
            <a:avLst/>
          </a:prstGeom>
        </p:spPr>
        <p:txBody>
          <a:bodyPr vert="horz" lIns="92417" tIns="46209" rIns="92417" bIns="46209" rtlCol="0" anchor="b"/>
          <a:lstStyle>
            <a:lvl1pPr algn="r">
              <a:defRPr sz="1200"/>
            </a:lvl1pPr>
          </a:lstStyle>
          <a:p>
            <a:fld id="{D372F4AD-77FA-4FEC-9BE4-98E152089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319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682759" y="5167030"/>
            <a:ext cx="5462059" cy="4895080"/>
          </a:xfrm>
          <a:prstGeom prst="rect">
            <a:avLst/>
          </a:prstGeom>
        </p:spPr>
        <p:txBody>
          <a:bodyPr spcFirstLastPara="1" wrap="square" lIns="92401" tIns="92401" rIns="92401" bIns="92401" anchor="t" anchorCtr="0">
            <a:noAutofit/>
          </a:bodyPr>
          <a:lstStyle/>
          <a:p>
            <a:endParaRPr dirty="0"/>
          </a:p>
        </p:txBody>
      </p:sp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12725" y="815975"/>
            <a:ext cx="7251700" cy="40782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2F4AD-77FA-4FEC-9BE4-98E152089C3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561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2F4AD-77FA-4FEC-9BE4-98E152089C3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22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2F4AD-77FA-4FEC-9BE4-98E152089C3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023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2F4AD-77FA-4FEC-9BE4-98E152089C3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181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2F4AD-77FA-4FEC-9BE4-98E152089C3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111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2F4AD-77FA-4FEC-9BE4-98E152089C3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125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2F4AD-77FA-4FEC-9BE4-98E152089C3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45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2F4AD-77FA-4FEC-9BE4-98E152089C3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665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4361CAB-8611-41CE-8823-33FD14777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339502"/>
            <a:ext cx="3384376" cy="914317"/>
          </a:xfrm>
          <a:prstGeom prst="rect">
            <a:avLst/>
          </a:prstGeom>
        </p:spPr>
      </p:pic>
      <p:sp>
        <p:nvSpPr>
          <p:cNvPr id="9" name="Google Shape;68;p14">
            <a:extLst>
              <a:ext uri="{FF2B5EF4-FFF2-40B4-BE49-F238E27FC236}">
                <a16:creationId xmlns:a16="http://schemas.microsoft.com/office/drawing/2014/main" id="{F6E51441-9ADC-4E09-9D86-25C685E0C61C}"/>
              </a:ext>
            </a:extLst>
          </p:cNvPr>
          <p:cNvSpPr>
            <a:spLocks/>
          </p:cNvSpPr>
          <p:nvPr/>
        </p:nvSpPr>
        <p:spPr bwMode="auto">
          <a:xfrm>
            <a:off x="150739" y="1731472"/>
            <a:ext cx="4421261" cy="1765253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00" b="1" dirty="0">
                <a:solidFill>
                  <a:schemeClr val="tx1"/>
                </a:solidFill>
                <a:latin typeface="Proxima Nova" panose="02000506030000020004" pitchFamily="2" charset="0"/>
                <a:cs typeface="Beirut" pitchFamily="2" charset="-78"/>
                <a:sym typeface="Century Gothic" panose="020B0502020202020204" pitchFamily="34" charset="0"/>
              </a:rPr>
              <a:t>Некоммерческая организация Республики Коми </a:t>
            </a:r>
          </a:p>
          <a:p>
            <a:pPr eaLnBrk="1" hangingPunct="1"/>
            <a:endParaRPr lang="ru-RU" altLang="ru-RU" sz="1800" b="1" dirty="0">
              <a:solidFill>
                <a:schemeClr val="tx1"/>
              </a:solidFill>
              <a:latin typeface="Proxima Nova" panose="02000506030000020004" pitchFamily="2" charset="0"/>
              <a:cs typeface="Beirut" pitchFamily="2" charset="-78"/>
              <a:sym typeface="Calibri" panose="020F0502020204030204" pitchFamily="34" charset="0"/>
            </a:endParaRPr>
          </a:p>
          <a:p>
            <a:pPr eaLnBrk="1" hangingPunct="1"/>
            <a:r>
              <a:rPr lang="ru-RU" altLang="ru-RU" sz="1800" b="1" dirty="0">
                <a:solidFill>
                  <a:schemeClr val="tx1"/>
                </a:solidFill>
                <a:latin typeface="Proxima Nova" panose="02000506030000020004" pitchFamily="2" charset="0"/>
                <a:cs typeface="Beirut" pitchFamily="2" charset="-78"/>
                <a:sym typeface="Century Gothic" panose="020B0502020202020204" pitchFamily="34" charset="0"/>
              </a:rPr>
              <a:t>«Региональный фонд развития промышленности </a:t>
            </a:r>
          </a:p>
          <a:p>
            <a:pPr eaLnBrk="1" hangingPunct="1"/>
            <a:r>
              <a:rPr lang="ru-RU" altLang="ru-RU" sz="1800" b="1" dirty="0">
                <a:solidFill>
                  <a:schemeClr val="tx1"/>
                </a:solidFill>
                <a:latin typeface="Proxima Nova" panose="02000506030000020004" pitchFamily="2" charset="0"/>
                <a:cs typeface="Beirut" pitchFamily="2" charset="-78"/>
                <a:sym typeface="Century Gothic" panose="020B0502020202020204" pitchFamily="34" charset="0"/>
              </a:rPr>
              <a:t>Республики Коми»</a:t>
            </a:r>
            <a:endParaRPr lang="ru-RU" altLang="ru-RU" sz="1800" b="1" dirty="0">
              <a:solidFill>
                <a:schemeClr val="tx1"/>
              </a:solidFill>
              <a:latin typeface="Proxima Nova" panose="02000506030000020004" pitchFamily="2" charset="0"/>
              <a:cs typeface="Beirut" pitchFamily="2" charset="-78"/>
              <a:sym typeface="Calibri" panose="020F050202020403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0ADAC745-9F15-A546-B6D6-6209B35DE27E}"/>
              </a:ext>
            </a:extLst>
          </p:cNvPr>
          <p:cNvCxnSpPr>
            <a:cxnSpLocks/>
          </p:cNvCxnSpPr>
          <p:nvPr/>
        </p:nvCxnSpPr>
        <p:spPr>
          <a:xfrm>
            <a:off x="424374" y="3774182"/>
            <a:ext cx="936969" cy="0"/>
          </a:xfrm>
          <a:prstGeom prst="line">
            <a:avLst/>
          </a:prstGeom>
          <a:ln w="38100">
            <a:solidFill>
              <a:srgbClr val="F4494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F41F45D-50F2-534E-9E9D-39626B0127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075806"/>
            <a:ext cx="1574304" cy="1574304"/>
          </a:xfrm>
          <a:prstGeom prst="rect">
            <a:avLst/>
          </a:prstGeom>
        </p:spPr>
      </p:pic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19E2CCE9-BCF5-744F-BBAF-2B45DB4597B0}"/>
              </a:ext>
            </a:extLst>
          </p:cNvPr>
          <p:cNvSpPr/>
          <p:nvPr/>
        </p:nvSpPr>
        <p:spPr>
          <a:xfrm>
            <a:off x="5844993" y="378600"/>
            <a:ext cx="835257" cy="836119"/>
          </a:xfrm>
          <a:prstGeom prst="round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17A3AAD0-37E5-2541-BB4E-A2949FE3B59F}"/>
              </a:ext>
            </a:extLst>
          </p:cNvPr>
          <p:cNvSpPr/>
          <p:nvPr/>
        </p:nvSpPr>
        <p:spPr>
          <a:xfrm>
            <a:off x="8148936" y="822142"/>
            <a:ext cx="835257" cy="83611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4E79BFB7-8E1A-6D44-9C9A-ECC99E202319}"/>
              </a:ext>
            </a:extLst>
          </p:cNvPr>
          <p:cNvSpPr/>
          <p:nvPr/>
        </p:nvSpPr>
        <p:spPr>
          <a:xfrm>
            <a:off x="7167590" y="1148547"/>
            <a:ext cx="835257" cy="836119"/>
          </a:xfrm>
          <a:prstGeom prst="round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B02FAB95-E816-FC45-ACB0-BC14C13AF7BF}"/>
              </a:ext>
            </a:extLst>
          </p:cNvPr>
          <p:cNvSpPr/>
          <p:nvPr/>
        </p:nvSpPr>
        <p:spPr>
          <a:xfrm>
            <a:off x="8130044" y="1807072"/>
            <a:ext cx="835257" cy="83611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566F13EB-6661-FF4C-9768-3BF1A37916BA}"/>
              </a:ext>
            </a:extLst>
          </p:cNvPr>
          <p:cNvSpPr/>
          <p:nvPr/>
        </p:nvSpPr>
        <p:spPr>
          <a:xfrm>
            <a:off x="6262622" y="2660609"/>
            <a:ext cx="835257" cy="836119"/>
          </a:xfrm>
          <a:prstGeom prst="roundRect">
            <a:avLst/>
          </a:prstGeom>
          <a:solidFill>
            <a:srgbClr val="F44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23B19379-E737-C74E-BB32-8C921C07569A}"/>
              </a:ext>
            </a:extLst>
          </p:cNvPr>
          <p:cNvSpPr/>
          <p:nvPr/>
        </p:nvSpPr>
        <p:spPr>
          <a:xfrm>
            <a:off x="5277727" y="2283718"/>
            <a:ext cx="835257" cy="83611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2" name="Google Shape;68;p14">
            <a:extLst>
              <a:ext uri="{FF2B5EF4-FFF2-40B4-BE49-F238E27FC236}">
                <a16:creationId xmlns:a16="http://schemas.microsoft.com/office/drawing/2014/main" id="{95AE35CD-6EEC-E7A9-DCE6-3153F55C9A50}"/>
              </a:ext>
            </a:extLst>
          </p:cNvPr>
          <p:cNvSpPr>
            <a:spLocks/>
          </p:cNvSpPr>
          <p:nvPr/>
        </p:nvSpPr>
        <p:spPr bwMode="auto">
          <a:xfrm>
            <a:off x="233352" y="3990014"/>
            <a:ext cx="3780531" cy="669776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00" b="1" dirty="0">
                <a:solidFill>
                  <a:schemeClr val="tx1"/>
                </a:solidFill>
                <a:latin typeface="Proxima Nova" panose="02000506030000020004" pitchFamily="2" charset="0"/>
                <a:cs typeface="Beirut" pitchFamily="2" charset="-78"/>
                <a:sym typeface="Calibri" panose="020F0502020204030204" pitchFamily="34" charset="0"/>
              </a:rPr>
              <a:t>Программы финансирования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267046" y="225530"/>
            <a:ext cx="516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Proxima Nova" panose="02000506030000020004" pitchFamily="2" charset="0"/>
                <a:cs typeface="Segoe UI" panose="020B0502040204020203" pitchFamily="34" charset="0"/>
              </a:rPr>
              <a:t> «Проекты развития. Республика Коми»</a:t>
            </a:r>
            <a:endParaRPr lang="ru-RU" b="1" dirty="0">
              <a:cs typeface="Segoe UI" panose="020B0502040204020203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1FF8DCE-602B-BD4D-86BB-659E33A5B98B}"/>
              </a:ext>
            </a:extLst>
          </p:cNvPr>
          <p:cNvCxnSpPr>
            <a:cxnSpLocks/>
          </p:cNvCxnSpPr>
          <p:nvPr/>
        </p:nvCxnSpPr>
        <p:spPr>
          <a:xfrm>
            <a:off x="355028" y="590633"/>
            <a:ext cx="936969" cy="0"/>
          </a:xfrm>
          <a:prstGeom prst="line">
            <a:avLst/>
          </a:prstGeom>
          <a:ln w="38100">
            <a:solidFill>
              <a:srgbClr val="F4494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2BB2A63-D23A-1F4F-8FF9-2133D7DE3755}"/>
              </a:ext>
            </a:extLst>
          </p:cNvPr>
          <p:cNvSpPr/>
          <p:nvPr/>
        </p:nvSpPr>
        <p:spPr>
          <a:xfrm>
            <a:off x="529684" y="2280177"/>
            <a:ext cx="15872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Бюджет проекта: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E967E3D-A70A-3446-AA87-E9766CC511E6}"/>
              </a:ext>
            </a:extLst>
          </p:cNvPr>
          <p:cNvSpPr/>
          <p:nvPr/>
        </p:nvSpPr>
        <p:spPr>
          <a:xfrm>
            <a:off x="529684" y="2600825"/>
            <a:ext cx="12827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Сумма займа: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FA7E98-3545-7541-95C6-400BDD689903}"/>
              </a:ext>
            </a:extLst>
          </p:cNvPr>
          <p:cNvSpPr/>
          <p:nvPr/>
        </p:nvSpPr>
        <p:spPr>
          <a:xfrm>
            <a:off x="529684" y="2965608"/>
            <a:ext cx="1152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Срок займа: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8D5E4C8-550B-454E-A474-9E2203DBD6A5}"/>
              </a:ext>
            </a:extLst>
          </p:cNvPr>
          <p:cNvSpPr/>
          <p:nvPr/>
        </p:nvSpPr>
        <p:spPr>
          <a:xfrm>
            <a:off x="529684" y="3299931"/>
            <a:ext cx="17812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Процентная ставка: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B78B1A0-58EE-0A4D-8515-2EF412701F70}"/>
              </a:ext>
            </a:extLst>
          </p:cNvPr>
          <p:cNvSpPr/>
          <p:nvPr/>
        </p:nvSpPr>
        <p:spPr>
          <a:xfrm>
            <a:off x="3658917" y="2295654"/>
            <a:ext cx="49539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От 6 300 000 руб.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20 %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 собственные средства +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80 %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 средства Фонда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60FA2F8-D3EE-6C48-8652-67FBBCEBC9DF}"/>
              </a:ext>
            </a:extLst>
          </p:cNvPr>
          <p:cNvSpPr/>
          <p:nvPr/>
        </p:nvSpPr>
        <p:spPr>
          <a:xfrm>
            <a:off x="3694330" y="2671740"/>
            <a:ext cx="44342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От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5 000 000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руб. до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20 000 000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руб. (от 20 000 000 до 200 000 000 совместно с ФРП)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99AF0DC-7E72-E441-B8FC-DFADF6D2DAEA}"/>
              </a:ext>
            </a:extLst>
          </p:cNvPr>
          <p:cNvSpPr/>
          <p:nvPr/>
        </p:nvSpPr>
        <p:spPr>
          <a:xfrm>
            <a:off x="3655482" y="2841166"/>
            <a:ext cx="548851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До </a:t>
            </a:r>
            <a:r>
              <a:rPr lang="ru-RU" sz="900" dirty="0">
                <a:solidFill>
                  <a:srgbClr val="FF0000"/>
                </a:solidFill>
                <a:latin typeface="Proxima Nova" panose="02000506030000020004" pitchFamily="2" charset="0"/>
              </a:rPr>
              <a:t>5 лет</a:t>
            </a: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, отсрочка по погашению до 3 лет. </a:t>
            </a:r>
          </a:p>
          <a:p>
            <a:pPr fontAlgn="b"/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До </a:t>
            </a:r>
            <a:r>
              <a:rPr lang="ru-RU" sz="900" dirty="0">
                <a:solidFill>
                  <a:srgbClr val="FF0000"/>
                </a:solidFill>
                <a:latin typeface="Proxima Nova" panose="02000506030000020004" pitchFamily="2" charset="0"/>
              </a:rPr>
              <a:t>7 лет </a:t>
            </a: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при условии, что заявитель имеет статус резидента Арктической зоны РФ. Данный срок не применяется при финансировании совместных займов с федеральным ФРП.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CA3BBBB-4C51-8A4C-84F7-98CF390D92D0}"/>
              </a:ext>
            </a:extLst>
          </p:cNvPr>
          <p:cNvSpPr/>
          <p:nvPr/>
        </p:nvSpPr>
        <p:spPr>
          <a:xfrm>
            <a:off x="3655482" y="1179044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разработка и внедрение на предприятиях перспективных технологий;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производство новой конкурентоспособной и высокотехнологичной продукции;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производство продукции с потенциалом импортозамещения ;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цифровизация производства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F0E1287-7FF6-E34A-B55A-65440774A43F}"/>
              </a:ext>
            </a:extLst>
          </p:cNvPr>
          <p:cNvSpPr/>
          <p:nvPr/>
        </p:nvSpPr>
        <p:spPr>
          <a:xfrm>
            <a:off x="8532440" y="0"/>
            <a:ext cx="288501" cy="28850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BEBEB"/>
              </a:solidFill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B8239CAB-0F32-4A4F-8BA9-0A795549563F}"/>
              </a:ext>
            </a:extLst>
          </p:cNvPr>
          <p:cNvSpPr/>
          <p:nvPr/>
        </p:nvSpPr>
        <p:spPr>
          <a:xfrm>
            <a:off x="8459323" y="288501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EBEBEA"/>
                </a:solidFill>
                <a:latin typeface="Proxima Nova" panose="02000506030000020004" pitchFamily="2" charset="0"/>
                <a:cs typeface="Segoe UI" panose="020B0502040204020203" pitchFamily="34" charset="0"/>
              </a:rPr>
              <a:t>2</a:t>
            </a:r>
            <a:endParaRPr lang="ru-RU" sz="1600" dirty="0">
              <a:solidFill>
                <a:srgbClr val="EBEBEA"/>
              </a:solidFill>
            </a:endParaRP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1A7282EE-FC93-8146-AA29-DAD54262AF93}"/>
              </a:ext>
            </a:extLst>
          </p:cNvPr>
          <p:cNvCxnSpPr>
            <a:cxnSpLocks/>
          </p:cNvCxnSpPr>
          <p:nvPr/>
        </p:nvCxnSpPr>
        <p:spPr>
          <a:xfrm>
            <a:off x="491564" y="2579174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763F4645-F839-9045-86AC-3DDF7B962959}"/>
              </a:ext>
            </a:extLst>
          </p:cNvPr>
          <p:cNvCxnSpPr>
            <a:cxnSpLocks/>
          </p:cNvCxnSpPr>
          <p:nvPr/>
        </p:nvCxnSpPr>
        <p:spPr>
          <a:xfrm>
            <a:off x="529684" y="2900171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8A6768FB-4E92-1E4D-825C-B9F3BB60F656}"/>
              </a:ext>
            </a:extLst>
          </p:cNvPr>
          <p:cNvCxnSpPr>
            <a:cxnSpLocks/>
          </p:cNvCxnSpPr>
          <p:nvPr/>
        </p:nvCxnSpPr>
        <p:spPr>
          <a:xfrm>
            <a:off x="529684" y="3290815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DD8AEBC-BD6E-48B3-A3E7-EC5545C76539}"/>
              </a:ext>
            </a:extLst>
          </p:cNvPr>
          <p:cNvSpPr txBox="1"/>
          <p:nvPr/>
        </p:nvSpPr>
        <p:spPr>
          <a:xfrm>
            <a:off x="3655482" y="4814991"/>
            <a:ext cx="59061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Proxima Nova Cn Rg" panose="02000506030000020004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Сумма займа и процентов должна быть полностью обеспечена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Proxima Nova Cn Rg" panose="02000506030000020004" pitchFamily="2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5134D564-A947-43AC-AEE6-2DB01B79C57E}"/>
              </a:ext>
            </a:extLst>
          </p:cNvPr>
          <p:cNvCxnSpPr>
            <a:cxnSpLocks/>
          </p:cNvCxnSpPr>
          <p:nvPr/>
        </p:nvCxnSpPr>
        <p:spPr>
          <a:xfrm>
            <a:off x="491564" y="2231482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74778555-45C2-4E3D-B315-3C764E0122C1}"/>
              </a:ext>
            </a:extLst>
          </p:cNvPr>
          <p:cNvSpPr/>
          <p:nvPr/>
        </p:nvSpPr>
        <p:spPr>
          <a:xfrm>
            <a:off x="493701" y="1883791"/>
            <a:ext cx="16592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Цель: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D26D2DB-6E8B-431E-8D73-7F270B440788}"/>
              </a:ext>
            </a:extLst>
          </p:cNvPr>
          <p:cNvSpPr/>
          <p:nvPr/>
        </p:nvSpPr>
        <p:spPr>
          <a:xfrm>
            <a:off x="3699212" y="3416069"/>
            <a:ext cx="46892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Базовая ставка – 5 %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При покупке отечественного оборудования на сумму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&gt;50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% 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от суммы займа – 3 %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 </a:t>
            </a:r>
            <a:endParaRPr lang="ru-RU" sz="1050" dirty="0">
              <a:solidFill>
                <a:schemeClr val="tx1">
                  <a:lumMod val="75000"/>
                  <a:lumOff val="25000"/>
                </a:schemeClr>
              </a:solidFill>
              <a:latin typeface="Proxima Nova" panose="02000506030000020004" pitchFamily="2" charset="0"/>
            </a:endParaRP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При предоставлении в обеспечение банковской гарантии, поручительства/гарантии Корпорации МСП, ВЭБ.РФ, РГО на всю сумму займа и процентов – 1 %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При условии, что заявитель имеет статус резидента Арктической зоны РФ – 1 %</a:t>
            </a:r>
          </a:p>
          <a:p>
            <a:pPr fontAlgn="b"/>
            <a:endParaRPr lang="ru-RU" sz="1050" dirty="0">
              <a:solidFill>
                <a:schemeClr val="tx1">
                  <a:lumMod val="75000"/>
                  <a:lumOff val="25000"/>
                </a:schemeClr>
              </a:solidFill>
              <a:latin typeface="Proxima Nova" panose="02000506030000020004" pitchFamily="2" charset="0"/>
            </a:endParaRPr>
          </a:p>
          <a:p>
            <a:pPr fontAlgn="b"/>
            <a:endParaRPr lang="ru-RU" sz="1050" dirty="0">
              <a:solidFill>
                <a:schemeClr val="tx1">
                  <a:lumMod val="75000"/>
                  <a:lumOff val="25000"/>
                </a:schemeClr>
              </a:solidFill>
              <a:latin typeface="Proxima Nova" panose="02000506030000020004" pitchFamily="2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5713983B-79BE-452D-BB59-0266CAD9DE1A}"/>
              </a:ext>
            </a:extLst>
          </p:cNvPr>
          <p:cNvSpPr/>
          <p:nvPr/>
        </p:nvSpPr>
        <p:spPr>
          <a:xfrm>
            <a:off x="462366" y="842777"/>
            <a:ext cx="19493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Категория Заемщика: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77FCBB52-2755-4653-A4A7-19291842B151}"/>
              </a:ext>
            </a:extLst>
          </p:cNvPr>
          <p:cNvCxnSpPr>
            <a:cxnSpLocks/>
          </p:cNvCxnSpPr>
          <p:nvPr/>
        </p:nvCxnSpPr>
        <p:spPr>
          <a:xfrm>
            <a:off x="452816" y="1186871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3F73BC69-87DD-49B3-8B89-787AC33E881F}"/>
              </a:ext>
            </a:extLst>
          </p:cNvPr>
          <p:cNvSpPr/>
          <p:nvPr/>
        </p:nvSpPr>
        <p:spPr>
          <a:xfrm>
            <a:off x="3846729" y="842778"/>
            <a:ext cx="48444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Новое или действующее промышленное предприятие, осуществляющее деятельность в соответствии с классом ОКВЭД 10-33 </a:t>
            </a:r>
          </a:p>
        </p:txBody>
      </p:sp>
    </p:spTree>
    <p:extLst>
      <p:ext uri="{BB962C8B-B14F-4D97-AF65-F5344CB8AC3E}">
        <p14:creationId xmlns:p14="http://schemas.microsoft.com/office/powerpoint/2010/main" val="12022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267046" y="225530"/>
            <a:ext cx="516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Proxima Nova" panose="02000506030000020004" pitchFamily="2" charset="0"/>
                <a:cs typeface="Segoe UI" panose="020B0502040204020203" pitchFamily="34" charset="0"/>
              </a:rPr>
              <a:t> «Модернизация и расширение»</a:t>
            </a:r>
            <a:endParaRPr lang="ru-RU" b="1" dirty="0">
              <a:cs typeface="Segoe UI" panose="020B0502040204020203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1FF8DCE-602B-BD4D-86BB-659E33A5B98B}"/>
              </a:ext>
            </a:extLst>
          </p:cNvPr>
          <p:cNvCxnSpPr>
            <a:cxnSpLocks/>
          </p:cNvCxnSpPr>
          <p:nvPr/>
        </p:nvCxnSpPr>
        <p:spPr>
          <a:xfrm>
            <a:off x="355028" y="590633"/>
            <a:ext cx="936969" cy="0"/>
          </a:xfrm>
          <a:prstGeom prst="line">
            <a:avLst/>
          </a:prstGeom>
          <a:ln w="38100">
            <a:solidFill>
              <a:srgbClr val="F4494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2BB2A63-D23A-1F4F-8FF9-2133D7DE3755}"/>
              </a:ext>
            </a:extLst>
          </p:cNvPr>
          <p:cNvSpPr/>
          <p:nvPr/>
        </p:nvSpPr>
        <p:spPr>
          <a:xfrm>
            <a:off x="531126" y="2044134"/>
            <a:ext cx="15872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Бюджет проекта: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E967E3D-A70A-3446-AA87-E9766CC511E6}"/>
              </a:ext>
            </a:extLst>
          </p:cNvPr>
          <p:cNvSpPr/>
          <p:nvPr/>
        </p:nvSpPr>
        <p:spPr>
          <a:xfrm>
            <a:off x="529684" y="2398445"/>
            <a:ext cx="12827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Сумма займа: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FA7E98-3545-7541-95C6-400BDD689903}"/>
              </a:ext>
            </a:extLst>
          </p:cNvPr>
          <p:cNvSpPr/>
          <p:nvPr/>
        </p:nvSpPr>
        <p:spPr>
          <a:xfrm>
            <a:off x="529684" y="2765978"/>
            <a:ext cx="1152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Срок займа: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8D5E4C8-550B-454E-A474-9E2203DBD6A5}"/>
              </a:ext>
            </a:extLst>
          </p:cNvPr>
          <p:cNvSpPr/>
          <p:nvPr/>
        </p:nvSpPr>
        <p:spPr>
          <a:xfrm>
            <a:off x="529684" y="3299931"/>
            <a:ext cx="17812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Процентная ставка: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B78B1A0-58EE-0A4D-8515-2EF412701F70}"/>
              </a:ext>
            </a:extLst>
          </p:cNvPr>
          <p:cNvSpPr/>
          <p:nvPr/>
        </p:nvSpPr>
        <p:spPr>
          <a:xfrm>
            <a:off x="3658916" y="2060695"/>
            <a:ext cx="501753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От 6 000 000 руб.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15 %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собственные средства +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85 %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средства Фонда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60FA2F8-D3EE-6C48-8652-67FBBCEBC9DF}"/>
              </a:ext>
            </a:extLst>
          </p:cNvPr>
          <p:cNvSpPr/>
          <p:nvPr/>
        </p:nvSpPr>
        <p:spPr>
          <a:xfrm>
            <a:off x="3655483" y="2415652"/>
            <a:ext cx="23823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От 5 000 000 руб. до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50 000 000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руб.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99AF0DC-7E72-E441-B8FC-DFADF6D2DAEA}"/>
              </a:ext>
            </a:extLst>
          </p:cNvPr>
          <p:cNvSpPr/>
          <p:nvPr/>
        </p:nvSpPr>
        <p:spPr>
          <a:xfrm>
            <a:off x="3491880" y="2676857"/>
            <a:ext cx="576064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 </a:t>
            </a:r>
            <a:r>
              <a:rPr lang="ru-RU" sz="850" dirty="0">
                <a:solidFill>
                  <a:srgbClr val="FF0000"/>
                </a:solidFill>
              </a:rPr>
              <a:t>3 лет</a:t>
            </a:r>
            <a:r>
              <a:rPr lang="ru-RU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отсрочка по погашению до 1,5 лет.</a:t>
            </a:r>
          </a:p>
          <a:p>
            <a:pPr fontAlgn="b"/>
            <a:r>
              <a:rPr lang="ru-RU" sz="8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8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 лет </a:t>
            </a:r>
            <a:r>
              <a:rPr lang="ru-RU" sz="8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 условии, что заявитель ведет деятельность по ОКВЭД-10, ОКВЭД-11 с учетом ограничений от 31.12.2014 №488-ФЗ;</a:t>
            </a:r>
          </a:p>
          <a:p>
            <a:pPr fontAlgn="b"/>
            <a:r>
              <a:rPr lang="ru-RU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 </a:t>
            </a:r>
            <a:r>
              <a:rPr lang="ru-RU" sz="850" dirty="0">
                <a:solidFill>
                  <a:srgbClr val="FF0000"/>
                </a:solidFill>
              </a:rPr>
              <a:t>7 лет </a:t>
            </a:r>
            <a:r>
              <a:rPr lang="ru-RU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 условии, что заявитель имеет статус резидента Арктической зоны РФ. Данный срок не применяется при финансировании совместных займов с федеральным ФРП.</a:t>
            </a:r>
          </a:p>
          <a:p>
            <a:pPr fontAlgn="b"/>
            <a:r>
              <a:rPr lang="ru-RU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CA3BBBB-4C51-8A4C-84F7-98CF390D92D0}"/>
              </a:ext>
            </a:extLst>
          </p:cNvPr>
          <p:cNvSpPr/>
          <p:nvPr/>
        </p:nvSpPr>
        <p:spPr>
          <a:xfrm>
            <a:off x="3563889" y="3329429"/>
            <a:ext cx="4752528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Базовая ставка – 5 %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При покупке отечественного оборудования на сумму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&gt;50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% 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от суммы займа – 4 %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При софинансировании Заявителем не менее 50% от суммы проекта  – 3 %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 </a:t>
            </a:r>
            <a:endParaRPr lang="ru-RU" sz="1050" dirty="0">
              <a:solidFill>
                <a:schemeClr val="tx1">
                  <a:lumMod val="75000"/>
                  <a:lumOff val="25000"/>
                </a:schemeClr>
              </a:solidFill>
              <a:latin typeface="Proxima Nova" panose="02000506030000020004" pitchFamily="2" charset="0"/>
            </a:endParaRP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При предоставлении Банковской гарантии на всю сумму с процентами и весь срок займа – 2 %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При условии, что заявитель имеет статус резидента Арктической зоны РФ – 1 %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F0E1287-7FF6-E34A-B55A-65440774A43F}"/>
              </a:ext>
            </a:extLst>
          </p:cNvPr>
          <p:cNvSpPr/>
          <p:nvPr/>
        </p:nvSpPr>
        <p:spPr>
          <a:xfrm>
            <a:off x="8532440" y="0"/>
            <a:ext cx="288501" cy="28850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BEBEB"/>
              </a:solidFill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B8239CAB-0F32-4A4F-8BA9-0A795549563F}"/>
              </a:ext>
            </a:extLst>
          </p:cNvPr>
          <p:cNvSpPr/>
          <p:nvPr/>
        </p:nvSpPr>
        <p:spPr>
          <a:xfrm>
            <a:off x="8459323" y="288501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EBEBEA"/>
                </a:solidFill>
                <a:latin typeface="Proxima Nova" panose="02000506030000020004" pitchFamily="2" charset="0"/>
                <a:cs typeface="Segoe UI" panose="020B0502040204020203" pitchFamily="34" charset="0"/>
              </a:rPr>
              <a:t>3</a:t>
            </a:r>
            <a:endParaRPr lang="ru-RU" sz="1600" dirty="0">
              <a:solidFill>
                <a:srgbClr val="EBEBEA"/>
              </a:solidFill>
            </a:endParaRP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1A7282EE-FC93-8146-AA29-DAD54262AF93}"/>
              </a:ext>
            </a:extLst>
          </p:cNvPr>
          <p:cNvCxnSpPr>
            <a:cxnSpLocks/>
          </p:cNvCxnSpPr>
          <p:nvPr/>
        </p:nvCxnSpPr>
        <p:spPr>
          <a:xfrm>
            <a:off x="529684" y="2353885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763F4645-F839-9045-86AC-3DDF7B962959}"/>
              </a:ext>
            </a:extLst>
          </p:cNvPr>
          <p:cNvCxnSpPr>
            <a:cxnSpLocks/>
          </p:cNvCxnSpPr>
          <p:nvPr/>
        </p:nvCxnSpPr>
        <p:spPr>
          <a:xfrm>
            <a:off x="529684" y="2713925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8A6768FB-4E92-1E4D-825C-B9F3BB60F656}"/>
              </a:ext>
            </a:extLst>
          </p:cNvPr>
          <p:cNvCxnSpPr>
            <a:cxnSpLocks/>
          </p:cNvCxnSpPr>
          <p:nvPr/>
        </p:nvCxnSpPr>
        <p:spPr>
          <a:xfrm>
            <a:off x="529684" y="3363838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DD8AEBC-BD6E-48B3-A3E7-EC5545C76539}"/>
              </a:ext>
            </a:extLst>
          </p:cNvPr>
          <p:cNvSpPr txBox="1"/>
          <p:nvPr/>
        </p:nvSpPr>
        <p:spPr>
          <a:xfrm>
            <a:off x="3614066" y="4786653"/>
            <a:ext cx="545302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Proxima Nova Cn Rg" panose="02000506030000020004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Сумма займа и процентов должна быть полностью обеспечена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Proxima Nova Cn Rg" panose="02000506030000020004" pitchFamily="2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E5FC375-1752-4AAA-A4F2-E02E0FEC0A47}"/>
              </a:ext>
            </a:extLst>
          </p:cNvPr>
          <p:cNvSpPr/>
          <p:nvPr/>
        </p:nvSpPr>
        <p:spPr>
          <a:xfrm>
            <a:off x="462366" y="842777"/>
            <a:ext cx="19493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Категория Заемщика: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F83C76C0-879C-4C77-879F-B4D9A6D74DD5}"/>
              </a:ext>
            </a:extLst>
          </p:cNvPr>
          <p:cNvSpPr/>
          <p:nvPr/>
        </p:nvSpPr>
        <p:spPr>
          <a:xfrm>
            <a:off x="3846730" y="852106"/>
            <a:ext cx="484445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Действующее предприятие – субъект в сфере промышленности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F8CADB82-EACB-450B-8C4E-CA742F9C1ACD}"/>
              </a:ext>
            </a:extLst>
          </p:cNvPr>
          <p:cNvCxnSpPr>
            <a:cxnSpLocks/>
          </p:cNvCxnSpPr>
          <p:nvPr/>
        </p:nvCxnSpPr>
        <p:spPr>
          <a:xfrm>
            <a:off x="462366" y="1132860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345616B2-5589-45EF-BE64-D840331EE583}"/>
              </a:ext>
            </a:extLst>
          </p:cNvPr>
          <p:cNvSpPr/>
          <p:nvPr/>
        </p:nvSpPr>
        <p:spPr>
          <a:xfrm>
            <a:off x="495143" y="1496825"/>
            <a:ext cx="16592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Цель: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F65D0692-6EF1-4DA3-88BC-01C39761AD46}"/>
              </a:ext>
            </a:extLst>
          </p:cNvPr>
          <p:cNvSpPr/>
          <p:nvPr/>
        </p:nvSpPr>
        <p:spPr>
          <a:xfrm>
            <a:off x="3658145" y="1098327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Технологическое перевооружение, модернизация;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Расширение действующего производства;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Приобретение оборудования и техники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Выполнение СМР объектов, включенных в производственный цикл предприятия.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ru-RU" sz="1050" dirty="0">
              <a:solidFill>
                <a:schemeClr val="tx1">
                  <a:lumMod val="75000"/>
                  <a:lumOff val="25000"/>
                </a:schemeClr>
              </a:solidFill>
              <a:latin typeface="Proxima Nova" panose="02000506030000020004" pitchFamily="2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786BE89E-2DB1-4EEF-9517-89C74EF3D7B5}"/>
              </a:ext>
            </a:extLst>
          </p:cNvPr>
          <p:cNvCxnSpPr>
            <a:cxnSpLocks/>
          </p:cNvCxnSpPr>
          <p:nvPr/>
        </p:nvCxnSpPr>
        <p:spPr>
          <a:xfrm>
            <a:off x="529683" y="2001899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8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267046" y="225530"/>
            <a:ext cx="516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Proxima Nova" panose="02000506030000020004" pitchFamily="2" charset="0"/>
                <a:cs typeface="Segoe UI" panose="020B0502040204020203" pitchFamily="34" charset="0"/>
              </a:rPr>
              <a:t> «Проекты лесной промышленности»</a:t>
            </a:r>
            <a:endParaRPr lang="ru-RU" b="1" dirty="0">
              <a:cs typeface="Segoe UI" panose="020B0502040204020203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1FF8DCE-602B-BD4D-86BB-659E33A5B98B}"/>
              </a:ext>
            </a:extLst>
          </p:cNvPr>
          <p:cNvCxnSpPr>
            <a:cxnSpLocks/>
          </p:cNvCxnSpPr>
          <p:nvPr/>
        </p:nvCxnSpPr>
        <p:spPr>
          <a:xfrm>
            <a:off x="355028" y="590633"/>
            <a:ext cx="936969" cy="0"/>
          </a:xfrm>
          <a:prstGeom prst="line">
            <a:avLst/>
          </a:prstGeom>
          <a:ln w="38100">
            <a:solidFill>
              <a:srgbClr val="F4494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2BB2A63-D23A-1F4F-8FF9-2133D7DE3755}"/>
              </a:ext>
            </a:extLst>
          </p:cNvPr>
          <p:cNvSpPr/>
          <p:nvPr/>
        </p:nvSpPr>
        <p:spPr>
          <a:xfrm>
            <a:off x="531126" y="2044134"/>
            <a:ext cx="15872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Бюджет проекта: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E967E3D-A70A-3446-AA87-E9766CC511E6}"/>
              </a:ext>
            </a:extLst>
          </p:cNvPr>
          <p:cNvSpPr/>
          <p:nvPr/>
        </p:nvSpPr>
        <p:spPr>
          <a:xfrm>
            <a:off x="529684" y="2398445"/>
            <a:ext cx="12827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Сумма займа: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FA7E98-3545-7541-95C6-400BDD689903}"/>
              </a:ext>
            </a:extLst>
          </p:cNvPr>
          <p:cNvSpPr/>
          <p:nvPr/>
        </p:nvSpPr>
        <p:spPr>
          <a:xfrm>
            <a:off x="529684" y="2765978"/>
            <a:ext cx="1152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Срок займа: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8D5E4C8-550B-454E-A474-9E2203DBD6A5}"/>
              </a:ext>
            </a:extLst>
          </p:cNvPr>
          <p:cNvSpPr/>
          <p:nvPr/>
        </p:nvSpPr>
        <p:spPr>
          <a:xfrm>
            <a:off x="529684" y="3299931"/>
            <a:ext cx="17812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Процентная ставка: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B78B1A0-58EE-0A4D-8515-2EF412701F70}"/>
              </a:ext>
            </a:extLst>
          </p:cNvPr>
          <p:cNvSpPr/>
          <p:nvPr/>
        </p:nvSpPr>
        <p:spPr>
          <a:xfrm>
            <a:off x="3658916" y="2060695"/>
            <a:ext cx="501753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От 3 000 000 руб.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20 %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 собственные средства +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80 %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 средства Фонда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60FA2F8-D3EE-6C48-8652-67FBBCEBC9DF}"/>
              </a:ext>
            </a:extLst>
          </p:cNvPr>
          <p:cNvSpPr/>
          <p:nvPr/>
        </p:nvSpPr>
        <p:spPr>
          <a:xfrm>
            <a:off x="3655483" y="2415652"/>
            <a:ext cx="530786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От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2 400 000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руб. до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20 000 000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руб. (от 20 000 000 до 100 000 000 совместно с ФРП)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99AF0DC-7E72-E441-B8FC-DFADF6D2DAEA}"/>
              </a:ext>
            </a:extLst>
          </p:cNvPr>
          <p:cNvSpPr/>
          <p:nvPr/>
        </p:nvSpPr>
        <p:spPr>
          <a:xfrm>
            <a:off x="3639842" y="2777704"/>
            <a:ext cx="26100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До 3 лет, отсрочка по погашению 1 год. 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CA3BBBB-4C51-8A4C-84F7-98CF390D92D0}"/>
              </a:ext>
            </a:extLst>
          </p:cNvPr>
          <p:cNvSpPr/>
          <p:nvPr/>
        </p:nvSpPr>
        <p:spPr>
          <a:xfrm>
            <a:off x="3639842" y="3278619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/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Базовая ставка – </a:t>
            </a:r>
            <a:r>
              <a:rPr lang="ru-RU" sz="1050" dirty="0">
                <a:solidFill>
                  <a:srgbClr val="FF0000"/>
                </a:solidFill>
                <a:latin typeface="Proxima Nova" panose="02000506030000020004" pitchFamily="2" charset="0"/>
              </a:rPr>
              <a:t>2 %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F0E1287-7FF6-E34A-B55A-65440774A43F}"/>
              </a:ext>
            </a:extLst>
          </p:cNvPr>
          <p:cNvSpPr/>
          <p:nvPr/>
        </p:nvSpPr>
        <p:spPr>
          <a:xfrm>
            <a:off x="8532440" y="0"/>
            <a:ext cx="288501" cy="28850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BEBEB"/>
              </a:solidFill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B8239CAB-0F32-4A4F-8BA9-0A795549563F}"/>
              </a:ext>
            </a:extLst>
          </p:cNvPr>
          <p:cNvSpPr/>
          <p:nvPr/>
        </p:nvSpPr>
        <p:spPr>
          <a:xfrm>
            <a:off x="8459323" y="288501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EBEBEA"/>
                </a:solidFill>
                <a:latin typeface="Proxima Nova" panose="02000506030000020004" pitchFamily="2" charset="0"/>
                <a:cs typeface="Segoe UI" panose="020B0502040204020203" pitchFamily="34" charset="0"/>
              </a:rPr>
              <a:t>4</a:t>
            </a:r>
            <a:endParaRPr lang="ru-RU" sz="1600" dirty="0">
              <a:solidFill>
                <a:srgbClr val="EBEBEA"/>
              </a:solidFill>
            </a:endParaRP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1A7282EE-FC93-8146-AA29-DAD54262AF93}"/>
              </a:ext>
            </a:extLst>
          </p:cNvPr>
          <p:cNvCxnSpPr>
            <a:cxnSpLocks/>
          </p:cNvCxnSpPr>
          <p:nvPr/>
        </p:nvCxnSpPr>
        <p:spPr>
          <a:xfrm>
            <a:off x="529684" y="2353885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763F4645-F839-9045-86AC-3DDF7B962959}"/>
              </a:ext>
            </a:extLst>
          </p:cNvPr>
          <p:cNvCxnSpPr>
            <a:cxnSpLocks/>
          </p:cNvCxnSpPr>
          <p:nvPr/>
        </p:nvCxnSpPr>
        <p:spPr>
          <a:xfrm>
            <a:off x="529684" y="2713925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8A6768FB-4E92-1E4D-825C-B9F3BB60F656}"/>
              </a:ext>
            </a:extLst>
          </p:cNvPr>
          <p:cNvCxnSpPr>
            <a:cxnSpLocks/>
          </p:cNvCxnSpPr>
          <p:nvPr/>
        </p:nvCxnSpPr>
        <p:spPr>
          <a:xfrm>
            <a:off x="529684" y="3219822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DD8AEBC-BD6E-48B3-A3E7-EC5545C76539}"/>
              </a:ext>
            </a:extLst>
          </p:cNvPr>
          <p:cNvSpPr txBox="1"/>
          <p:nvPr/>
        </p:nvSpPr>
        <p:spPr>
          <a:xfrm>
            <a:off x="3615139" y="3899737"/>
            <a:ext cx="54578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Proxima Nova Cn Rg" panose="02000506030000020004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Сумма займа и процентов должна быть полностью обеспечена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Proxima Nova Cn Rg" panose="02000506030000020004" pitchFamily="2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CC7D24F-439A-4AEA-8E40-ECB3D6BED8A1}"/>
              </a:ext>
            </a:extLst>
          </p:cNvPr>
          <p:cNvSpPr/>
          <p:nvPr/>
        </p:nvSpPr>
        <p:spPr>
          <a:xfrm>
            <a:off x="462366" y="842777"/>
            <a:ext cx="19493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Категория Заемщика: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CE4AEFFA-CD8C-475D-9F5D-F5E5ED86E840}"/>
              </a:ext>
            </a:extLst>
          </p:cNvPr>
          <p:cNvCxnSpPr>
            <a:cxnSpLocks/>
          </p:cNvCxnSpPr>
          <p:nvPr/>
        </p:nvCxnSpPr>
        <p:spPr>
          <a:xfrm>
            <a:off x="529682" y="1237091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3F147AD-96C1-430C-B0FB-754F630F213D}"/>
              </a:ext>
            </a:extLst>
          </p:cNvPr>
          <p:cNvSpPr/>
          <p:nvPr/>
        </p:nvSpPr>
        <p:spPr>
          <a:xfrm>
            <a:off x="495143" y="1386314"/>
            <a:ext cx="16592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Цель: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3D2B2A22-51C1-4B77-AADA-429E5C05FFBC}"/>
              </a:ext>
            </a:extLst>
          </p:cNvPr>
          <p:cNvSpPr/>
          <p:nvPr/>
        </p:nvSpPr>
        <p:spPr>
          <a:xfrm>
            <a:off x="3631960" y="1243763"/>
            <a:ext cx="46844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приобретение и (или) модернизация технологического оборудования по обработке древесины, в том числе ПО, оснащение складов, энергетическое оборудование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ru-RU" sz="1050" dirty="0">
              <a:solidFill>
                <a:schemeClr val="tx1">
                  <a:lumMod val="75000"/>
                  <a:lumOff val="25000"/>
                </a:schemeClr>
              </a:solidFill>
              <a:latin typeface="Proxima Nova" panose="02000506030000020004" pitchFamily="2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D10B1F1E-BA95-4986-A6E1-AF86CD663F98}"/>
              </a:ext>
            </a:extLst>
          </p:cNvPr>
          <p:cNvSpPr/>
          <p:nvPr/>
        </p:nvSpPr>
        <p:spPr>
          <a:xfrm>
            <a:off x="3645037" y="782583"/>
            <a:ext cx="48444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действующее предприятие из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реестра МСП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, осуществляющее деятельность по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ОКВЭД 16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2E3D12BE-AE21-4248-9B6A-AC645B0C266B}"/>
              </a:ext>
            </a:extLst>
          </p:cNvPr>
          <p:cNvCxnSpPr>
            <a:cxnSpLocks/>
          </p:cNvCxnSpPr>
          <p:nvPr/>
        </p:nvCxnSpPr>
        <p:spPr>
          <a:xfrm>
            <a:off x="529683" y="1923678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446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BB30630-E763-4EE8-8E57-E04443D1C644}"/>
              </a:ext>
            </a:extLst>
          </p:cNvPr>
          <p:cNvSpPr/>
          <p:nvPr/>
        </p:nvSpPr>
        <p:spPr>
          <a:xfrm>
            <a:off x="3661945" y="3263748"/>
            <a:ext cx="1641188" cy="28850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BEBEB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7046" y="225530"/>
            <a:ext cx="516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Proxima Nova" panose="02000506030000020004" pitchFamily="2" charset="0"/>
                <a:cs typeface="Segoe UI" panose="020B0502040204020203" pitchFamily="34" charset="0"/>
              </a:rPr>
              <a:t> «Промышленный оборот»</a:t>
            </a:r>
            <a:endParaRPr lang="ru-RU" b="1" dirty="0">
              <a:cs typeface="Segoe UI" panose="020B0502040204020203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1FF8DCE-602B-BD4D-86BB-659E33A5B98B}"/>
              </a:ext>
            </a:extLst>
          </p:cNvPr>
          <p:cNvCxnSpPr>
            <a:cxnSpLocks/>
          </p:cNvCxnSpPr>
          <p:nvPr/>
        </p:nvCxnSpPr>
        <p:spPr>
          <a:xfrm>
            <a:off x="355028" y="590633"/>
            <a:ext cx="936969" cy="0"/>
          </a:xfrm>
          <a:prstGeom prst="line">
            <a:avLst/>
          </a:prstGeom>
          <a:ln w="38100">
            <a:solidFill>
              <a:srgbClr val="F4494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E967E3D-A70A-3446-AA87-E9766CC511E6}"/>
              </a:ext>
            </a:extLst>
          </p:cNvPr>
          <p:cNvSpPr/>
          <p:nvPr/>
        </p:nvSpPr>
        <p:spPr>
          <a:xfrm>
            <a:off x="462366" y="2100876"/>
            <a:ext cx="12827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Сумма займа: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FA7E98-3545-7541-95C6-400BDD689903}"/>
              </a:ext>
            </a:extLst>
          </p:cNvPr>
          <p:cNvSpPr/>
          <p:nvPr/>
        </p:nvSpPr>
        <p:spPr>
          <a:xfrm>
            <a:off x="462366" y="2770904"/>
            <a:ext cx="1152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Срок займа: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8D5E4C8-550B-454E-A474-9E2203DBD6A5}"/>
              </a:ext>
            </a:extLst>
          </p:cNvPr>
          <p:cNvSpPr/>
          <p:nvPr/>
        </p:nvSpPr>
        <p:spPr>
          <a:xfrm>
            <a:off x="462366" y="3302432"/>
            <a:ext cx="17812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Процентная ставка: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60FA2F8-D3EE-6C48-8652-67FBBCEBC9DF}"/>
              </a:ext>
            </a:extLst>
          </p:cNvPr>
          <p:cNvSpPr/>
          <p:nvPr/>
        </p:nvSpPr>
        <p:spPr>
          <a:xfrm>
            <a:off x="3625963" y="2053786"/>
            <a:ext cx="472918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От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5 000 000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руб. до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50 000 000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руб. в общем случае, </a:t>
            </a:r>
          </a:p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от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5 000 000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до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100 000 000 руб.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для промышленных предприятий, </a:t>
            </a:r>
          </a:p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включенных в перечень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системообразующих предприятий Республики Коми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99AF0DC-7E72-E441-B8FC-DFADF6D2DAEA}"/>
              </a:ext>
            </a:extLst>
          </p:cNvPr>
          <p:cNvSpPr/>
          <p:nvPr/>
        </p:nvSpPr>
        <p:spPr>
          <a:xfrm>
            <a:off x="3639842" y="2777704"/>
            <a:ext cx="284565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до 2 лет, отсрочка по погашению 6 месяцев 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CA3BBBB-4C51-8A4C-84F7-98CF390D92D0}"/>
              </a:ext>
            </a:extLst>
          </p:cNvPr>
          <p:cNvSpPr/>
          <p:nvPr/>
        </p:nvSpPr>
        <p:spPr>
          <a:xfrm>
            <a:off x="3639842" y="3278619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/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Базовая ставка – </a:t>
            </a:r>
            <a:r>
              <a:rPr lang="ru-RU" sz="1050" dirty="0">
                <a:solidFill>
                  <a:srgbClr val="FF0000"/>
                </a:solidFill>
                <a:latin typeface="Proxima Nova" panose="02000506030000020004" pitchFamily="2" charset="0"/>
              </a:rPr>
              <a:t>5 %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F0E1287-7FF6-E34A-B55A-65440774A43F}"/>
              </a:ext>
            </a:extLst>
          </p:cNvPr>
          <p:cNvSpPr/>
          <p:nvPr/>
        </p:nvSpPr>
        <p:spPr>
          <a:xfrm>
            <a:off x="8532440" y="0"/>
            <a:ext cx="288501" cy="28850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BEBEB"/>
              </a:solidFill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B8239CAB-0F32-4A4F-8BA9-0A795549563F}"/>
              </a:ext>
            </a:extLst>
          </p:cNvPr>
          <p:cNvSpPr/>
          <p:nvPr/>
        </p:nvSpPr>
        <p:spPr>
          <a:xfrm>
            <a:off x="8459323" y="288501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EBEBEA"/>
                </a:solidFill>
                <a:latin typeface="Proxima Nova" panose="02000506030000020004" pitchFamily="2" charset="0"/>
                <a:cs typeface="Segoe UI" panose="020B0502040204020203" pitchFamily="34" charset="0"/>
              </a:rPr>
              <a:t>5</a:t>
            </a:r>
            <a:endParaRPr lang="ru-RU" sz="1600" dirty="0">
              <a:solidFill>
                <a:srgbClr val="EBEBEA"/>
              </a:solidFill>
            </a:endParaRPr>
          </a:p>
        </p:txBody>
      </p: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763F4645-F839-9045-86AC-3DDF7B962959}"/>
              </a:ext>
            </a:extLst>
          </p:cNvPr>
          <p:cNvCxnSpPr>
            <a:cxnSpLocks/>
          </p:cNvCxnSpPr>
          <p:nvPr/>
        </p:nvCxnSpPr>
        <p:spPr>
          <a:xfrm>
            <a:off x="529681" y="2643758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8A6768FB-4E92-1E4D-825C-B9F3BB60F656}"/>
              </a:ext>
            </a:extLst>
          </p:cNvPr>
          <p:cNvCxnSpPr>
            <a:cxnSpLocks/>
          </p:cNvCxnSpPr>
          <p:nvPr/>
        </p:nvCxnSpPr>
        <p:spPr>
          <a:xfrm>
            <a:off x="529684" y="3219822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CC7D24F-439A-4AEA-8E40-ECB3D6BED8A1}"/>
              </a:ext>
            </a:extLst>
          </p:cNvPr>
          <p:cNvSpPr/>
          <p:nvPr/>
        </p:nvSpPr>
        <p:spPr>
          <a:xfrm>
            <a:off x="462366" y="842777"/>
            <a:ext cx="19493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Категория Заемщика: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CE4AEFFA-CD8C-475D-9F5D-F5E5ED86E840}"/>
              </a:ext>
            </a:extLst>
          </p:cNvPr>
          <p:cNvCxnSpPr>
            <a:cxnSpLocks/>
          </p:cNvCxnSpPr>
          <p:nvPr/>
        </p:nvCxnSpPr>
        <p:spPr>
          <a:xfrm>
            <a:off x="529682" y="1336581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3F147AD-96C1-430C-B0FB-754F630F213D}"/>
              </a:ext>
            </a:extLst>
          </p:cNvPr>
          <p:cNvSpPr/>
          <p:nvPr/>
        </p:nvSpPr>
        <p:spPr>
          <a:xfrm>
            <a:off x="462366" y="1400014"/>
            <a:ext cx="16592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Цель: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D10B1F1E-BA95-4986-A6E1-AF86CD663F98}"/>
              </a:ext>
            </a:extLst>
          </p:cNvPr>
          <p:cNvSpPr/>
          <p:nvPr/>
        </p:nvSpPr>
        <p:spPr>
          <a:xfrm>
            <a:off x="3568326" y="1343218"/>
            <a:ext cx="48444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пополнение оборотных средств: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приобретение расходных материалов, сырья, комплектующих для выпуска продукции, выплата заработной платы и начислений на нее, уплата налогов и иных обязательных платежей, оплата аренды ,коммунальных платежей </a:t>
            </a:r>
            <a:endParaRPr lang="ru-RU" sz="1000" dirty="0">
              <a:solidFill>
                <a:srgbClr val="FF0000"/>
              </a:solidFill>
              <a:latin typeface="Proxima Nova" panose="02000506030000020004" pitchFamily="2" charset="0"/>
            </a:endParaRP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2E3D12BE-AE21-4248-9B6A-AC645B0C266B}"/>
              </a:ext>
            </a:extLst>
          </p:cNvPr>
          <p:cNvCxnSpPr>
            <a:cxnSpLocks/>
          </p:cNvCxnSpPr>
          <p:nvPr/>
        </p:nvCxnSpPr>
        <p:spPr>
          <a:xfrm>
            <a:off x="530808" y="2045341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2196BE4-35F4-4D4D-9566-BB5C8D632599}"/>
              </a:ext>
            </a:extLst>
          </p:cNvPr>
          <p:cNvSpPr/>
          <p:nvPr/>
        </p:nvSpPr>
        <p:spPr>
          <a:xfrm>
            <a:off x="484398" y="3833845"/>
            <a:ext cx="12971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Обеспечение:</a:t>
            </a: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66943E2F-AE95-4EEC-8D16-62CD2E38E82D}"/>
              </a:ext>
            </a:extLst>
          </p:cNvPr>
          <p:cNvCxnSpPr>
            <a:cxnSpLocks/>
          </p:cNvCxnSpPr>
          <p:nvPr/>
        </p:nvCxnSpPr>
        <p:spPr>
          <a:xfrm>
            <a:off x="529682" y="3723878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3A6F0D50-7E97-4891-AE00-05746D489E50}"/>
              </a:ext>
            </a:extLst>
          </p:cNvPr>
          <p:cNvSpPr/>
          <p:nvPr/>
        </p:nvSpPr>
        <p:spPr>
          <a:xfrm>
            <a:off x="3563888" y="3742581"/>
            <a:ext cx="48086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любое, удовлетворяющее стандартам Фонда, на сумму не менее 50 % от суммы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займа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Proxima Nova" panose="02000506030000020004" pitchFamily="2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0D3AE305-04C4-4C97-AA90-974DEFBABE74}"/>
              </a:ext>
            </a:extLst>
          </p:cNvPr>
          <p:cNvSpPr/>
          <p:nvPr/>
        </p:nvSpPr>
        <p:spPr>
          <a:xfrm>
            <a:off x="3614870" y="869499"/>
            <a:ext cx="48444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действующее промышленное предприятие, осуществляющее деятельность в соответствии с классом ОКВЭД 10-33</a:t>
            </a:r>
            <a:endParaRPr lang="ru-RU" sz="1000" dirty="0">
              <a:solidFill>
                <a:srgbClr val="FF0000"/>
              </a:solidFill>
              <a:latin typeface="Proxima Nova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343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267046" y="225530"/>
            <a:ext cx="718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Proxima Nova" panose="02000506030000020004" pitchFamily="2" charset="0"/>
                <a:cs typeface="Segoe UI" panose="020B0502040204020203" pitchFamily="34" charset="0"/>
              </a:rPr>
              <a:t> Программа «Производительность труда»</a:t>
            </a:r>
            <a:endParaRPr lang="ru-RU" b="1" dirty="0">
              <a:cs typeface="Segoe UI" panose="020B0502040204020203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1FF8DCE-602B-BD4D-86BB-659E33A5B98B}"/>
              </a:ext>
            </a:extLst>
          </p:cNvPr>
          <p:cNvCxnSpPr>
            <a:cxnSpLocks/>
          </p:cNvCxnSpPr>
          <p:nvPr/>
        </p:nvCxnSpPr>
        <p:spPr>
          <a:xfrm>
            <a:off x="355028" y="590633"/>
            <a:ext cx="936969" cy="0"/>
          </a:xfrm>
          <a:prstGeom prst="line">
            <a:avLst/>
          </a:prstGeom>
          <a:ln w="38100">
            <a:solidFill>
              <a:srgbClr val="F4494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2BB2A63-D23A-1F4F-8FF9-2133D7DE3755}"/>
              </a:ext>
            </a:extLst>
          </p:cNvPr>
          <p:cNvSpPr/>
          <p:nvPr/>
        </p:nvSpPr>
        <p:spPr>
          <a:xfrm>
            <a:off x="502592" y="2274026"/>
            <a:ext cx="15872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Бюджет проекта: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E967E3D-A70A-3446-AA87-E9766CC511E6}"/>
              </a:ext>
            </a:extLst>
          </p:cNvPr>
          <p:cNvSpPr/>
          <p:nvPr/>
        </p:nvSpPr>
        <p:spPr>
          <a:xfrm>
            <a:off x="538684" y="2649752"/>
            <a:ext cx="12827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Сумма займа: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FA7E98-3545-7541-95C6-400BDD689903}"/>
              </a:ext>
            </a:extLst>
          </p:cNvPr>
          <p:cNvSpPr/>
          <p:nvPr/>
        </p:nvSpPr>
        <p:spPr>
          <a:xfrm>
            <a:off x="538684" y="2973737"/>
            <a:ext cx="1152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Срок займа: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8D5E4C8-550B-454E-A474-9E2203DBD6A5}"/>
              </a:ext>
            </a:extLst>
          </p:cNvPr>
          <p:cNvSpPr/>
          <p:nvPr/>
        </p:nvSpPr>
        <p:spPr>
          <a:xfrm>
            <a:off x="546433" y="3294591"/>
            <a:ext cx="17812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Процентная ставка: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B78B1A0-58EE-0A4D-8515-2EF412701F70}"/>
              </a:ext>
            </a:extLst>
          </p:cNvPr>
          <p:cNvSpPr/>
          <p:nvPr/>
        </p:nvSpPr>
        <p:spPr>
          <a:xfrm>
            <a:off x="3780502" y="2188344"/>
            <a:ext cx="50175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От 6 500 000 руб.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20 %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собственные средства +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80 %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средства Фонда </a:t>
            </a:r>
          </a:p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(от 20 000 000 до 200 000 000 совместно с ФРП)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60FA2F8-D3EE-6C48-8652-67FBBCEBC9DF}"/>
              </a:ext>
            </a:extLst>
          </p:cNvPr>
          <p:cNvSpPr/>
          <p:nvPr/>
        </p:nvSpPr>
        <p:spPr>
          <a:xfrm>
            <a:off x="3780502" y="2672168"/>
            <a:ext cx="530786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От 5 000 000 руб. до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50 000 000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руб. (от 20 000 000 до 200 000 000 совместно с ФРП)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99AF0DC-7E72-E441-B8FC-DFADF6D2DAEA}"/>
              </a:ext>
            </a:extLst>
          </p:cNvPr>
          <p:cNvSpPr/>
          <p:nvPr/>
        </p:nvSpPr>
        <p:spPr>
          <a:xfrm>
            <a:off x="3803402" y="3028035"/>
            <a:ext cx="28135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До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5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лет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, отсрочка по погашению до 3 лет 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CA3BBBB-4C51-8A4C-84F7-98CF390D92D0}"/>
              </a:ext>
            </a:extLst>
          </p:cNvPr>
          <p:cNvSpPr/>
          <p:nvPr/>
        </p:nvSpPr>
        <p:spPr>
          <a:xfrm>
            <a:off x="3815285" y="3326317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/>
            <a:r>
              <a:rPr lang="ru-RU" sz="1050" dirty="0">
                <a:solidFill>
                  <a:srgbClr val="FF0000"/>
                </a:solidFill>
                <a:latin typeface="Proxima Nova" panose="02000506030000020004" pitchFamily="2" charset="0"/>
              </a:rPr>
              <a:t>1 %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 </a:t>
            </a:r>
            <a:r>
              <a:rPr lang="ru-RU" sz="1050" dirty="0">
                <a:solidFill>
                  <a:srgbClr val="FF0000"/>
                </a:solidFill>
                <a:latin typeface="Proxima Nova" panose="02000506030000020004" pitchFamily="2" charset="0"/>
              </a:rPr>
              <a:t>годовых. </a:t>
            </a:r>
            <a:r>
              <a:rPr lang="ru-RU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Ставка может быть увеличена до 3% годовых в случае невыполнения показателя прироста производительности труда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F0E1287-7FF6-E34A-B55A-65440774A43F}"/>
              </a:ext>
            </a:extLst>
          </p:cNvPr>
          <p:cNvSpPr/>
          <p:nvPr/>
        </p:nvSpPr>
        <p:spPr>
          <a:xfrm>
            <a:off x="8532440" y="0"/>
            <a:ext cx="288501" cy="28850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BEBEB"/>
              </a:solidFill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B8239CAB-0F32-4A4F-8BA9-0A795549563F}"/>
              </a:ext>
            </a:extLst>
          </p:cNvPr>
          <p:cNvSpPr/>
          <p:nvPr/>
        </p:nvSpPr>
        <p:spPr>
          <a:xfrm>
            <a:off x="8459323" y="288501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EBEBEA"/>
                </a:solidFill>
                <a:latin typeface="Proxima Nova" panose="02000506030000020004" pitchFamily="2" charset="0"/>
                <a:cs typeface="Segoe UI" panose="020B0502040204020203" pitchFamily="34" charset="0"/>
              </a:rPr>
              <a:t>6</a:t>
            </a:r>
            <a:endParaRPr lang="ru-RU" sz="1600" dirty="0">
              <a:solidFill>
                <a:srgbClr val="EBEBEA"/>
              </a:solidFill>
            </a:endParaRP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1A7282EE-FC93-8146-AA29-DAD54262AF93}"/>
              </a:ext>
            </a:extLst>
          </p:cNvPr>
          <p:cNvCxnSpPr>
            <a:cxnSpLocks/>
          </p:cNvCxnSpPr>
          <p:nvPr/>
        </p:nvCxnSpPr>
        <p:spPr>
          <a:xfrm>
            <a:off x="517080" y="2551025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763F4645-F839-9045-86AC-3DDF7B962959}"/>
              </a:ext>
            </a:extLst>
          </p:cNvPr>
          <p:cNvCxnSpPr>
            <a:cxnSpLocks/>
          </p:cNvCxnSpPr>
          <p:nvPr/>
        </p:nvCxnSpPr>
        <p:spPr>
          <a:xfrm>
            <a:off x="529682" y="2972171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8A6768FB-4E92-1E4D-825C-B9F3BB60F656}"/>
              </a:ext>
            </a:extLst>
          </p:cNvPr>
          <p:cNvCxnSpPr>
            <a:cxnSpLocks/>
          </p:cNvCxnSpPr>
          <p:nvPr/>
        </p:nvCxnSpPr>
        <p:spPr>
          <a:xfrm>
            <a:off x="529683" y="3311486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DD8AEBC-BD6E-48B3-A3E7-EC5545C76539}"/>
              </a:ext>
            </a:extLst>
          </p:cNvPr>
          <p:cNvSpPr txBox="1"/>
          <p:nvPr/>
        </p:nvSpPr>
        <p:spPr>
          <a:xfrm>
            <a:off x="3846730" y="3934254"/>
            <a:ext cx="544338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Proxima Nova Cn Rg" panose="02000506030000020004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Сумма займа и процентов должна быть полностью обеспечена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Proxima Nova Cn Rg" panose="02000506030000020004" pitchFamily="2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E5FC375-1752-4AAA-A4F2-E02E0FEC0A47}"/>
              </a:ext>
            </a:extLst>
          </p:cNvPr>
          <p:cNvSpPr/>
          <p:nvPr/>
        </p:nvSpPr>
        <p:spPr>
          <a:xfrm>
            <a:off x="462366" y="842777"/>
            <a:ext cx="19493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Категория Заемщика: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F83C76C0-879C-4C77-879F-B4D9A6D74DD5}"/>
              </a:ext>
            </a:extLst>
          </p:cNvPr>
          <p:cNvSpPr/>
          <p:nvPr/>
        </p:nvSpPr>
        <p:spPr>
          <a:xfrm>
            <a:off x="3846730" y="852106"/>
            <a:ext cx="48444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b">
              <a:buAutoNum type="arabicPeriod"/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Промышленное предприятие -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участник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 региональной программы повышения производительности труда</a:t>
            </a:r>
          </a:p>
          <a:p>
            <a:pPr marL="228600" indent="-228600" fontAlgn="b">
              <a:buAutoNum type="arabicPeriod"/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Предприятие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имеет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 сертификат АНО ФЦК или протокол о создании потока-образца по итогам работы с ФЦК/РЦК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F8CADB82-EACB-450B-8C4E-CA742F9C1ACD}"/>
              </a:ext>
            </a:extLst>
          </p:cNvPr>
          <p:cNvCxnSpPr>
            <a:cxnSpLocks/>
          </p:cNvCxnSpPr>
          <p:nvPr/>
        </p:nvCxnSpPr>
        <p:spPr>
          <a:xfrm>
            <a:off x="517081" y="1491630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345616B2-5589-45EF-BE64-D840331EE583}"/>
              </a:ext>
            </a:extLst>
          </p:cNvPr>
          <p:cNvSpPr/>
          <p:nvPr/>
        </p:nvSpPr>
        <p:spPr>
          <a:xfrm>
            <a:off x="546433" y="1672516"/>
            <a:ext cx="16592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Цель: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F65D0692-6EF1-4DA3-88BC-01C39761AD46}"/>
              </a:ext>
            </a:extLst>
          </p:cNvPr>
          <p:cNvSpPr/>
          <p:nvPr/>
        </p:nvSpPr>
        <p:spPr>
          <a:xfrm>
            <a:off x="3768945" y="1595830"/>
            <a:ext cx="4572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/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Модернизация действующего производства или модификацию  продуктовой  линейки, </a:t>
            </a:r>
            <a:r>
              <a:rPr lang="ru-RU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займ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 </a:t>
            </a:r>
            <a:r>
              <a:rPr lang="ru-RU" sz="105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не может быть 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направлен на создание производств</a:t>
            </a: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786BE89E-2DB1-4EEF-9517-89C74EF3D7B5}"/>
              </a:ext>
            </a:extLst>
          </p:cNvPr>
          <p:cNvCxnSpPr>
            <a:cxnSpLocks/>
          </p:cNvCxnSpPr>
          <p:nvPr/>
        </p:nvCxnSpPr>
        <p:spPr>
          <a:xfrm>
            <a:off x="529681" y="2211710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31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267046" y="225530"/>
            <a:ext cx="516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Proxima Nova" panose="02000506030000020004" pitchFamily="2" charset="0"/>
                <a:cs typeface="Segoe UI" panose="020B0502040204020203" pitchFamily="34" charset="0"/>
              </a:rPr>
              <a:t> «Маркировка. Республика Коми»</a:t>
            </a:r>
            <a:endParaRPr lang="ru-RU" b="1" dirty="0">
              <a:cs typeface="Segoe UI" panose="020B0502040204020203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1FF8DCE-602B-BD4D-86BB-659E33A5B98B}"/>
              </a:ext>
            </a:extLst>
          </p:cNvPr>
          <p:cNvCxnSpPr>
            <a:cxnSpLocks/>
          </p:cNvCxnSpPr>
          <p:nvPr/>
        </p:nvCxnSpPr>
        <p:spPr>
          <a:xfrm>
            <a:off x="355028" y="590633"/>
            <a:ext cx="936969" cy="0"/>
          </a:xfrm>
          <a:prstGeom prst="line">
            <a:avLst/>
          </a:prstGeom>
          <a:ln w="38100">
            <a:solidFill>
              <a:srgbClr val="F4494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2BB2A63-D23A-1F4F-8FF9-2133D7DE3755}"/>
              </a:ext>
            </a:extLst>
          </p:cNvPr>
          <p:cNvSpPr/>
          <p:nvPr/>
        </p:nvSpPr>
        <p:spPr>
          <a:xfrm>
            <a:off x="464326" y="2030075"/>
            <a:ext cx="15872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Бюджет проекта: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E967E3D-A70A-3446-AA87-E9766CC511E6}"/>
              </a:ext>
            </a:extLst>
          </p:cNvPr>
          <p:cNvSpPr/>
          <p:nvPr/>
        </p:nvSpPr>
        <p:spPr>
          <a:xfrm>
            <a:off x="464762" y="2405938"/>
            <a:ext cx="12827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Сумма займа: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FA7E98-3545-7541-95C6-400BDD689903}"/>
              </a:ext>
            </a:extLst>
          </p:cNvPr>
          <p:cNvSpPr/>
          <p:nvPr/>
        </p:nvSpPr>
        <p:spPr>
          <a:xfrm>
            <a:off x="466080" y="2772355"/>
            <a:ext cx="1152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Срок займа: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8D5E4C8-550B-454E-A474-9E2203DBD6A5}"/>
              </a:ext>
            </a:extLst>
          </p:cNvPr>
          <p:cNvSpPr/>
          <p:nvPr/>
        </p:nvSpPr>
        <p:spPr>
          <a:xfrm>
            <a:off x="458648" y="3300634"/>
            <a:ext cx="17812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Процентная ставка: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B78B1A0-58EE-0A4D-8515-2EF412701F70}"/>
              </a:ext>
            </a:extLst>
          </p:cNvPr>
          <p:cNvSpPr/>
          <p:nvPr/>
        </p:nvSpPr>
        <p:spPr>
          <a:xfrm>
            <a:off x="3658916" y="2060695"/>
            <a:ext cx="501753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От 500 000 руб.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100 % финансирования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 средства Фонда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60FA2F8-D3EE-6C48-8652-67FBBCEBC9DF}"/>
              </a:ext>
            </a:extLst>
          </p:cNvPr>
          <p:cNvSpPr/>
          <p:nvPr/>
        </p:nvSpPr>
        <p:spPr>
          <a:xfrm>
            <a:off x="3655483" y="2415652"/>
            <a:ext cx="23214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От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500 000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руб. до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20 000 000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руб.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99AF0DC-7E72-E441-B8FC-DFADF6D2DAEA}"/>
              </a:ext>
            </a:extLst>
          </p:cNvPr>
          <p:cNvSpPr/>
          <p:nvPr/>
        </p:nvSpPr>
        <p:spPr>
          <a:xfrm>
            <a:off x="3639842" y="2777704"/>
            <a:ext cx="27943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До 3 лет, отсрочка по погашению до 2 лет. 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CA3BBBB-4C51-8A4C-84F7-98CF390D92D0}"/>
              </a:ext>
            </a:extLst>
          </p:cNvPr>
          <p:cNvSpPr/>
          <p:nvPr/>
        </p:nvSpPr>
        <p:spPr>
          <a:xfrm>
            <a:off x="3639842" y="3278619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/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Базовая ставка – </a:t>
            </a:r>
            <a:r>
              <a:rPr lang="ru-RU" sz="1050" dirty="0">
                <a:solidFill>
                  <a:srgbClr val="FF0000"/>
                </a:solidFill>
                <a:latin typeface="Proxima Nova" panose="02000506030000020004" pitchFamily="2" charset="0"/>
              </a:rPr>
              <a:t>1 %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F0E1287-7FF6-E34A-B55A-65440774A43F}"/>
              </a:ext>
            </a:extLst>
          </p:cNvPr>
          <p:cNvSpPr/>
          <p:nvPr/>
        </p:nvSpPr>
        <p:spPr>
          <a:xfrm>
            <a:off x="8532440" y="0"/>
            <a:ext cx="288501" cy="28850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BEBEB"/>
              </a:solidFill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B8239CAB-0F32-4A4F-8BA9-0A795549563F}"/>
              </a:ext>
            </a:extLst>
          </p:cNvPr>
          <p:cNvSpPr/>
          <p:nvPr/>
        </p:nvSpPr>
        <p:spPr>
          <a:xfrm>
            <a:off x="8459323" y="288501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EBEBEA"/>
                </a:solidFill>
                <a:latin typeface="Proxima Nova" panose="02000506030000020004" pitchFamily="2" charset="0"/>
                <a:cs typeface="Segoe UI" panose="020B0502040204020203" pitchFamily="34" charset="0"/>
              </a:rPr>
              <a:t>7</a:t>
            </a:r>
            <a:endParaRPr lang="ru-RU" sz="1600" dirty="0">
              <a:solidFill>
                <a:srgbClr val="EBEBEA"/>
              </a:solidFill>
            </a:endParaRP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1A7282EE-FC93-8146-AA29-DAD54262AF93}"/>
              </a:ext>
            </a:extLst>
          </p:cNvPr>
          <p:cNvCxnSpPr>
            <a:cxnSpLocks/>
          </p:cNvCxnSpPr>
          <p:nvPr/>
        </p:nvCxnSpPr>
        <p:spPr>
          <a:xfrm>
            <a:off x="529684" y="2353885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763F4645-F839-9045-86AC-3DDF7B962959}"/>
              </a:ext>
            </a:extLst>
          </p:cNvPr>
          <p:cNvCxnSpPr>
            <a:cxnSpLocks/>
          </p:cNvCxnSpPr>
          <p:nvPr/>
        </p:nvCxnSpPr>
        <p:spPr>
          <a:xfrm>
            <a:off x="529684" y="2713925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8A6768FB-4E92-1E4D-825C-B9F3BB60F656}"/>
              </a:ext>
            </a:extLst>
          </p:cNvPr>
          <p:cNvCxnSpPr>
            <a:cxnSpLocks/>
          </p:cNvCxnSpPr>
          <p:nvPr/>
        </p:nvCxnSpPr>
        <p:spPr>
          <a:xfrm>
            <a:off x="529684" y="3219822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DD8AEBC-BD6E-48B3-A3E7-EC5545C76539}"/>
              </a:ext>
            </a:extLst>
          </p:cNvPr>
          <p:cNvSpPr txBox="1"/>
          <p:nvPr/>
        </p:nvSpPr>
        <p:spPr>
          <a:xfrm>
            <a:off x="3655483" y="3874093"/>
            <a:ext cx="53810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Proxima Nova Cn Rg" panose="02000506030000020004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Сумма займа и процентов должна быть полностью обеспечена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Proxima Nova Cn Rg" panose="02000506030000020004" pitchFamily="2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CC7D24F-439A-4AEA-8E40-ECB3D6BED8A1}"/>
              </a:ext>
            </a:extLst>
          </p:cNvPr>
          <p:cNvSpPr/>
          <p:nvPr/>
        </p:nvSpPr>
        <p:spPr>
          <a:xfrm>
            <a:off x="462366" y="842777"/>
            <a:ext cx="19493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Категория Заемщика: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CE4AEFFA-CD8C-475D-9F5D-F5E5ED86E840}"/>
              </a:ext>
            </a:extLst>
          </p:cNvPr>
          <p:cNvCxnSpPr>
            <a:cxnSpLocks/>
          </p:cNvCxnSpPr>
          <p:nvPr/>
        </p:nvCxnSpPr>
        <p:spPr>
          <a:xfrm>
            <a:off x="529682" y="1336581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3F147AD-96C1-430C-B0FB-754F630F213D}"/>
              </a:ext>
            </a:extLst>
          </p:cNvPr>
          <p:cNvSpPr/>
          <p:nvPr/>
        </p:nvSpPr>
        <p:spPr>
          <a:xfrm>
            <a:off x="462366" y="1385679"/>
            <a:ext cx="16592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Цель: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3D2B2A22-51C1-4B77-AADA-429E5C05FFBC}"/>
              </a:ext>
            </a:extLst>
          </p:cNvPr>
          <p:cNvSpPr/>
          <p:nvPr/>
        </p:nvSpPr>
        <p:spPr>
          <a:xfrm>
            <a:off x="3631960" y="1243763"/>
            <a:ext cx="468445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приобретение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оборудования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для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маркировки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продукции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ru-RU" sz="1050" dirty="0">
              <a:solidFill>
                <a:schemeClr val="tx1">
                  <a:lumMod val="75000"/>
                  <a:lumOff val="25000"/>
                </a:schemeClr>
              </a:solidFill>
              <a:latin typeface="Proxima Nova" panose="02000506030000020004" pitchFamily="2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D10B1F1E-BA95-4986-A6E1-AF86CD663F98}"/>
              </a:ext>
            </a:extLst>
          </p:cNvPr>
          <p:cNvSpPr/>
          <p:nvPr/>
        </p:nvSpPr>
        <p:spPr>
          <a:xfrm>
            <a:off x="3645037" y="782583"/>
            <a:ext cx="48444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 panose="02000506030000020004" pitchFamily="2" charset="0"/>
              </a:rPr>
              <a:t>действующее предприятие производитель </a:t>
            </a:r>
            <a:r>
              <a:rPr lang="ru-RU" sz="1000" dirty="0">
                <a:solidFill>
                  <a:srgbClr val="FF0000"/>
                </a:solidFill>
                <a:latin typeface="Proxima Nova" panose="02000506030000020004" pitchFamily="2" charset="0"/>
              </a:rPr>
              <a:t>фармацевтической, молочной, текстильной продукции, упакованной воды, шин, покрышек, духов и туалетной воды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2E3D12BE-AE21-4248-9B6A-AC645B0C266B}"/>
              </a:ext>
            </a:extLst>
          </p:cNvPr>
          <p:cNvCxnSpPr>
            <a:cxnSpLocks/>
          </p:cNvCxnSpPr>
          <p:nvPr/>
        </p:nvCxnSpPr>
        <p:spPr>
          <a:xfrm>
            <a:off x="529682" y="1994178"/>
            <a:ext cx="8238367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504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Скругленный прямоугольник 107">
            <a:extLst>
              <a:ext uri="{FF2B5EF4-FFF2-40B4-BE49-F238E27FC236}">
                <a16:creationId xmlns:a16="http://schemas.microsoft.com/office/drawing/2014/main" id="{2117D1F2-D47A-9449-9775-B093CF27A06C}"/>
              </a:ext>
            </a:extLst>
          </p:cNvPr>
          <p:cNvSpPr/>
          <p:nvPr/>
        </p:nvSpPr>
        <p:spPr>
          <a:xfrm>
            <a:off x="358188" y="3679761"/>
            <a:ext cx="8177412" cy="252000"/>
          </a:xfrm>
          <a:prstGeom prst="round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12AAB984-318E-8648-B442-BDC8A2B389DB}"/>
              </a:ext>
            </a:extLst>
          </p:cNvPr>
          <p:cNvSpPr/>
          <p:nvPr/>
        </p:nvSpPr>
        <p:spPr>
          <a:xfrm>
            <a:off x="355028" y="839768"/>
            <a:ext cx="8177412" cy="434760"/>
          </a:xfrm>
          <a:prstGeom prst="roundRect">
            <a:avLst/>
          </a:prstGeom>
          <a:solidFill>
            <a:srgbClr val="0723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4EA5332-E707-754B-B1C1-891F1E972A74}"/>
              </a:ext>
            </a:extLst>
          </p:cNvPr>
          <p:cNvSpPr/>
          <p:nvPr/>
        </p:nvSpPr>
        <p:spPr>
          <a:xfrm>
            <a:off x="8532440" y="0"/>
            <a:ext cx="288501" cy="28850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BEBEB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76F7D51-F42D-6948-ADB3-067FE293835D}"/>
              </a:ext>
            </a:extLst>
          </p:cNvPr>
          <p:cNvSpPr/>
          <p:nvPr/>
        </p:nvSpPr>
        <p:spPr>
          <a:xfrm>
            <a:off x="8532259" y="288501"/>
            <a:ext cx="2888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EBEBEA"/>
                </a:solidFill>
                <a:latin typeface="Proxima Nova" panose="02000506030000020004" pitchFamily="2" charset="0"/>
                <a:cs typeface="Segoe UI" panose="020B0502040204020203" pitchFamily="34" charset="0"/>
              </a:rPr>
              <a:t>8</a:t>
            </a:r>
            <a:endParaRPr lang="ru-RU" sz="1600" dirty="0">
              <a:solidFill>
                <a:srgbClr val="EBEBEA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58221D-090E-F44D-9138-ED8CB030C86F}"/>
              </a:ext>
            </a:extLst>
          </p:cNvPr>
          <p:cNvSpPr txBox="1"/>
          <p:nvPr/>
        </p:nvSpPr>
        <p:spPr>
          <a:xfrm>
            <a:off x="267047" y="222785"/>
            <a:ext cx="704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Proxima Nova" panose="02000506030000020004" pitchFamily="2" charset="0"/>
                <a:cs typeface="Segoe UI" panose="020B0502040204020203" pitchFamily="34" charset="0"/>
              </a:rPr>
              <a:t>Виды обеспечения, принимаемого РФРП РК</a:t>
            </a:r>
            <a:r>
              <a:rPr lang="ru-RU" b="1" baseline="30000" dirty="0">
                <a:latin typeface="Proxima Nova" panose="02000506030000020004" pitchFamily="2" charset="0"/>
                <a:cs typeface="Segoe UI" panose="020B0502040204020203" pitchFamily="34" charset="0"/>
              </a:rPr>
              <a:t>1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B7619226-65EC-BA44-95E0-2C7220DC5F64}"/>
              </a:ext>
            </a:extLst>
          </p:cNvPr>
          <p:cNvCxnSpPr>
            <a:cxnSpLocks/>
          </p:cNvCxnSpPr>
          <p:nvPr/>
        </p:nvCxnSpPr>
        <p:spPr>
          <a:xfrm>
            <a:off x="355028" y="597937"/>
            <a:ext cx="936969" cy="0"/>
          </a:xfrm>
          <a:prstGeom prst="line">
            <a:avLst/>
          </a:prstGeom>
          <a:ln w="38100">
            <a:solidFill>
              <a:srgbClr val="F4494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018BBF1-F63B-B84B-B28B-7D4E778D760C}"/>
              </a:ext>
            </a:extLst>
          </p:cNvPr>
          <p:cNvSpPr txBox="1"/>
          <p:nvPr/>
        </p:nvSpPr>
        <p:spPr>
          <a:xfrm>
            <a:off x="323059" y="4650690"/>
            <a:ext cx="8569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1 Обеспечение займа предоставляется в объеме не меньше суммы займа + сумма процентов за весь срок.</a:t>
            </a:r>
            <a:br>
              <a:rPr lang="ru-RU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</a:br>
            <a:r>
              <a:rPr lang="ru-RU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2 Все виды обеспечения, принимаемые РФРП, перечислены в Стандарте СФ-И-01 Фонда</a:t>
            </a:r>
          </a:p>
          <a:p>
            <a:r>
              <a:rPr lang="ru-RU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3 После постановки на баланс и ввода в эксплуатацию</a:t>
            </a:r>
            <a:endParaRPr lang="ru-RU" sz="100" dirty="0">
              <a:solidFill>
                <a:schemeClr val="tx1">
                  <a:lumMod val="65000"/>
                  <a:lumOff val="35000"/>
                </a:schemeClr>
              </a:solidFill>
              <a:latin typeface="Proxima Nova" panose="02000506030000020004" pitchFamily="2" charset="0"/>
            </a:endParaRPr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29ED515B-AE1A-F34A-8153-C4C59737FABE}"/>
              </a:ext>
            </a:extLst>
          </p:cNvPr>
          <p:cNvCxnSpPr>
            <a:cxnSpLocks/>
          </p:cNvCxnSpPr>
          <p:nvPr/>
        </p:nvCxnSpPr>
        <p:spPr>
          <a:xfrm>
            <a:off x="395067" y="4659982"/>
            <a:ext cx="936969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3424BAA7-EC53-D543-9885-F13BA49A4A24}"/>
              </a:ext>
            </a:extLst>
          </p:cNvPr>
          <p:cNvSpPr/>
          <p:nvPr/>
        </p:nvSpPr>
        <p:spPr>
          <a:xfrm>
            <a:off x="425744" y="930190"/>
            <a:ext cx="114165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  <a:latin typeface="Proxima Nova" panose="02000506030000020004" pitchFamily="2" charset="0"/>
              </a:rPr>
              <a:t>Наименование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980E2BE8-1CF2-5640-98FB-99F8EFE4452C}"/>
              </a:ext>
            </a:extLst>
          </p:cNvPr>
          <p:cNvSpPr/>
          <p:nvPr/>
        </p:nvSpPr>
        <p:spPr>
          <a:xfrm>
            <a:off x="7672527" y="924531"/>
            <a:ext cx="71526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50" b="1" dirty="0">
                <a:solidFill>
                  <a:schemeClr val="bg1"/>
                </a:solidFill>
                <a:latin typeface="Proxima Nova" panose="02000506030000020004" pitchFamily="2" charset="0"/>
              </a:rPr>
              <a:t>Дисконт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098" name="Picture 2" descr="page36image50843584">
            <a:extLst>
              <a:ext uri="{FF2B5EF4-FFF2-40B4-BE49-F238E27FC236}">
                <a16:creationId xmlns:a16="http://schemas.microsoft.com/office/drawing/2014/main" id="{2F0F11CE-D774-404D-B266-96FFD1859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34963"/>
            <a:ext cx="685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page36image50843776">
            <a:extLst>
              <a:ext uri="{FF2B5EF4-FFF2-40B4-BE49-F238E27FC236}">
                <a16:creationId xmlns:a16="http://schemas.microsoft.com/office/drawing/2014/main" id="{090ED2A8-8436-DD46-83B0-A884B986D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34963"/>
            <a:ext cx="7493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Скругленный прямоугольник 90">
            <a:extLst>
              <a:ext uri="{FF2B5EF4-FFF2-40B4-BE49-F238E27FC236}">
                <a16:creationId xmlns:a16="http://schemas.microsoft.com/office/drawing/2014/main" id="{A79A8D50-B3B9-7F4A-A01B-C7D31D12E477}"/>
              </a:ext>
            </a:extLst>
          </p:cNvPr>
          <p:cNvSpPr/>
          <p:nvPr/>
        </p:nvSpPr>
        <p:spPr>
          <a:xfrm>
            <a:off x="360098" y="1643104"/>
            <a:ext cx="8177412" cy="252000"/>
          </a:xfrm>
          <a:prstGeom prst="round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F5315C69-8414-3D4F-A6E7-F957B75BF4DC}"/>
              </a:ext>
            </a:extLst>
          </p:cNvPr>
          <p:cNvSpPr/>
          <p:nvPr/>
        </p:nvSpPr>
        <p:spPr>
          <a:xfrm>
            <a:off x="366642" y="1645643"/>
            <a:ext cx="300755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ru-RU" sz="1050" b="1" dirty="0">
                <a:latin typeface="Proxima Nova" panose="02000506030000020004" pitchFamily="2" charset="0"/>
              </a:rPr>
              <a:t>1. Независимые гарантии и поручительства:</a:t>
            </a: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9F22A71F-13D1-264A-83A4-9FAE49254270}"/>
              </a:ext>
            </a:extLst>
          </p:cNvPr>
          <p:cNvSpPr/>
          <p:nvPr/>
        </p:nvSpPr>
        <p:spPr>
          <a:xfrm>
            <a:off x="348365" y="1952647"/>
            <a:ext cx="7391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>
                <a:latin typeface="Proxima Nova" panose="02000506030000020004" pitchFamily="2" charset="0"/>
              </a:rPr>
              <a:t>Гарантии кредитных организаций, гарантии и поручительства ГКР «ВЭБ.РФ»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>
                <a:latin typeface="Proxima Nova" panose="02000506030000020004" pitchFamily="2" charset="0"/>
              </a:rPr>
              <a:t>Гарантии и поручительства Корпорации МСП, АО Гарантийный фонд Республики Коми, субъектов РФ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>
                <a:latin typeface="Proxima Nova" panose="02000506030000020004" pitchFamily="2" charset="0"/>
              </a:rPr>
              <a:t>Поручительства и гарантии юридических лиц, имеющих устойчивое финансовое положение, субъектов РФ</a:t>
            </a:r>
            <a:r>
              <a:rPr lang="ru-RU" sz="800" baseline="30000" dirty="0">
                <a:latin typeface="Proxima Nova" panose="02000506030000020004" pitchFamily="2" charset="0"/>
              </a:rPr>
              <a:t>2</a:t>
            </a:r>
          </a:p>
        </p:txBody>
      </p:sp>
      <p:sp>
        <p:nvSpPr>
          <p:cNvPr id="97" name="Скругленный прямоугольник 96">
            <a:extLst>
              <a:ext uri="{FF2B5EF4-FFF2-40B4-BE49-F238E27FC236}">
                <a16:creationId xmlns:a16="http://schemas.microsoft.com/office/drawing/2014/main" id="{A54D0C18-5016-374B-8E05-C271506494AD}"/>
              </a:ext>
            </a:extLst>
          </p:cNvPr>
          <p:cNvSpPr/>
          <p:nvPr/>
        </p:nvSpPr>
        <p:spPr>
          <a:xfrm>
            <a:off x="355028" y="2471818"/>
            <a:ext cx="8177412" cy="252000"/>
          </a:xfrm>
          <a:prstGeom prst="round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A13696AA-AE92-6B45-8DC9-25AA7C3D1549}"/>
              </a:ext>
            </a:extLst>
          </p:cNvPr>
          <p:cNvSpPr/>
          <p:nvPr/>
        </p:nvSpPr>
        <p:spPr>
          <a:xfrm>
            <a:off x="383698" y="2469902"/>
            <a:ext cx="7521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>
                <a:latin typeface="Proxima Nova" panose="02000506030000020004" pitchFamily="2" charset="0"/>
              </a:rPr>
              <a:t>2. Залоги</a:t>
            </a:r>
            <a:endParaRPr lang="ru-RU" sz="500" b="1" dirty="0">
              <a:latin typeface="Proxima Nova" panose="02000506030000020004" pitchFamily="2" charset="0"/>
            </a:endParaRP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BA9C320E-AFE5-BF44-BBB7-07CE3A7FA2F4}"/>
              </a:ext>
            </a:extLst>
          </p:cNvPr>
          <p:cNvSpPr/>
          <p:nvPr/>
        </p:nvSpPr>
        <p:spPr>
          <a:xfrm>
            <a:off x="371669" y="3684075"/>
            <a:ext cx="549647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1050" b="1" dirty="0">
                <a:latin typeface="Proxima Nova" panose="02000506030000020004" pitchFamily="2" charset="0"/>
              </a:rPr>
              <a:t>3. Поручительства физических лиц </a:t>
            </a:r>
          </a:p>
        </p:txBody>
      </p:sp>
      <p:sp>
        <p:nvSpPr>
          <p:cNvPr id="103" name="Прямоугольник 102">
            <a:extLst>
              <a:ext uri="{FF2B5EF4-FFF2-40B4-BE49-F238E27FC236}">
                <a16:creationId xmlns:a16="http://schemas.microsoft.com/office/drawing/2014/main" id="{30AAC92F-1DD0-4B4F-A956-A503EAEBB123}"/>
              </a:ext>
            </a:extLst>
          </p:cNvPr>
          <p:cNvSpPr/>
          <p:nvPr/>
        </p:nvSpPr>
        <p:spPr>
          <a:xfrm>
            <a:off x="425744" y="1352708"/>
            <a:ext cx="3621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F4494E"/>
                </a:solidFill>
                <a:latin typeface="Proxima Nova" panose="02000506030000020004" pitchFamily="2" charset="0"/>
              </a:rPr>
              <a:t>Основное обеспечение:</a:t>
            </a:r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id="{32853E0A-A983-5245-86E2-4C9E4F52BFBE}"/>
              </a:ext>
            </a:extLst>
          </p:cNvPr>
          <p:cNvSpPr/>
          <p:nvPr/>
        </p:nvSpPr>
        <p:spPr>
          <a:xfrm>
            <a:off x="7862392" y="1952647"/>
            <a:ext cx="454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00" b="1" dirty="0">
                <a:latin typeface="Proxima Nova" panose="02000506030000020004" pitchFamily="2" charset="0"/>
              </a:rPr>
              <a:t>0 %</a:t>
            </a:r>
          </a:p>
          <a:p>
            <a:pPr algn="r"/>
            <a:r>
              <a:rPr lang="ru-RU" sz="800" b="1" dirty="0">
                <a:latin typeface="Proxima Nova" panose="02000506030000020004" pitchFamily="2" charset="0"/>
              </a:rPr>
              <a:t>0 %</a:t>
            </a:r>
          </a:p>
          <a:p>
            <a:pPr algn="r"/>
            <a:r>
              <a:rPr lang="ru-RU" sz="800" b="1" dirty="0">
                <a:latin typeface="Proxima Nova" panose="02000506030000020004" pitchFamily="2" charset="0"/>
              </a:rPr>
              <a:t>0 %</a:t>
            </a:r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id="{4A8E3CEC-8CAF-E444-9ED3-ADD5C08622CB}"/>
              </a:ext>
            </a:extLst>
          </p:cNvPr>
          <p:cNvSpPr/>
          <p:nvPr/>
        </p:nvSpPr>
        <p:spPr>
          <a:xfrm>
            <a:off x="371668" y="2780982"/>
            <a:ext cx="7391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>
                <a:latin typeface="Proxima Nova" panose="02000506030000020004" pitchFamily="2" charset="0"/>
              </a:rPr>
              <a:t>Драгоценные металлы, в стандартных и/или мерных слитках, обеспечительный платеж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>
                <a:latin typeface="Proxima Nova" panose="02000506030000020004" pitchFamily="2" charset="0"/>
              </a:rPr>
              <a:t>Недвижимые имущественные активы 15-60 %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>
                <a:latin typeface="Proxima Nova" panose="02000506030000020004" pitchFamily="2" charset="0"/>
              </a:rPr>
              <a:t>Движимые имущественные активы (в </a:t>
            </a:r>
            <a:r>
              <a:rPr lang="ru-RU" sz="800" dirty="0" err="1">
                <a:latin typeface="Proxima Nova" panose="02000506030000020004" pitchFamily="2" charset="0"/>
              </a:rPr>
              <a:t>т.ч</a:t>
            </a:r>
            <a:r>
              <a:rPr lang="ru-RU" sz="800" dirty="0">
                <a:latin typeface="Proxima Nova" panose="02000506030000020004" pitchFamily="2" charset="0"/>
              </a:rPr>
              <a:t>. оборудование, приобретаемое в процессе реализации проекта)</a:t>
            </a:r>
            <a:r>
              <a:rPr lang="ru-RU" sz="800" baseline="30000" dirty="0">
                <a:latin typeface="Proxima Nova" panose="02000506030000020004" pitchFamily="2" charset="0"/>
              </a:rPr>
              <a:t>3</a:t>
            </a:r>
            <a:r>
              <a:rPr lang="ru-RU" sz="800" dirty="0">
                <a:latin typeface="Proxima Nova" panose="02000506030000020004" pitchFamily="2" charset="0"/>
              </a:rPr>
              <a:t> и транспортные средства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A6FEA0B5-8437-0A42-8506-59BD56B36190}"/>
              </a:ext>
            </a:extLst>
          </p:cNvPr>
          <p:cNvSpPr/>
          <p:nvPr/>
        </p:nvSpPr>
        <p:spPr>
          <a:xfrm>
            <a:off x="7672526" y="2784695"/>
            <a:ext cx="643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00" b="1" dirty="0">
                <a:latin typeface="Proxima Nova" panose="02000506030000020004" pitchFamily="2" charset="0"/>
              </a:rPr>
              <a:t>0 %</a:t>
            </a:r>
          </a:p>
          <a:p>
            <a:pPr algn="r"/>
            <a:r>
              <a:rPr lang="ru-RU" sz="800" b="1" dirty="0">
                <a:latin typeface="Proxima Nova" panose="02000506030000020004" pitchFamily="2" charset="0"/>
              </a:rPr>
              <a:t>15-60 %</a:t>
            </a:r>
          </a:p>
          <a:p>
            <a:pPr algn="r"/>
            <a:r>
              <a:rPr lang="ru-RU" sz="800" b="1" dirty="0">
                <a:latin typeface="Proxima Nova" panose="02000506030000020004" pitchFamily="2" charset="0"/>
              </a:rPr>
              <a:t>25-60 %</a:t>
            </a:r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C8C565BC-766E-8944-81AE-1935327D5971}"/>
              </a:ext>
            </a:extLst>
          </p:cNvPr>
          <p:cNvSpPr/>
          <p:nvPr/>
        </p:nvSpPr>
        <p:spPr>
          <a:xfrm>
            <a:off x="425744" y="3394220"/>
            <a:ext cx="64505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F4494E"/>
                </a:solidFill>
                <a:latin typeface="Proxima Nova" panose="02000506030000020004" pitchFamily="2" charset="0"/>
              </a:rPr>
              <a:t>Дополнительное обеспечение </a:t>
            </a:r>
            <a:r>
              <a:rPr lang="ru-RU" sz="1000" dirty="0">
                <a:solidFill>
                  <a:schemeClr val="bg1">
                    <a:lumMod val="75000"/>
                  </a:schemeClr>
                </a:solidFill>
                <a:latin typeface="Proxima Nova" panose="02000506030000020004" pitchFamily="2" charset="0"/>
              </a:rPr>
              <a:t>(не вкл. в расчет суммы достаточного обеспечения проекта)</a:t>
            </a:r>
          </a:p>
        </p:txBody>
      </p:sp>
      <p:sp>
        <p:nvSpPr>
          <p:cNvPr id="109" name="Скругленный прямоугольник 108">
            <a:extLst>
              <a:ext uri="{FF2B5EF4-FFF2-40B4-BE49-F238E27FC236}">
                <a16:creationId xmlns:a16="http://schemas.microsoft.com/office/drawing/2014/main" id="{094ED0A2-4786-F64B-8615-8DB2FBA4FE5C}"/>
              </a:ext>
            </a:extLst>
          </p:cNvPr>
          <p:cNvSpPr/>
          <p:nvPr/>
        </p:nvSpPr>
        <p:spPr>
          <a:xfrm>
            <a:off x="355028" y="4051571"/>
            <a:ext cx="8177412" cy="252000"/>
          </a:xfrm>
          <a:prstGeom prst="round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>
            <a:extLst>
              <a:ext uri="{FF2B5EF4-FFF2-40B4-BE49-F238E27FC236}">
                <a16:creationId xmlns:a16="http://schemas.microsoft.com/office/drawing/2014/main" id="{18F8CA2A-64BC-8D44-AE30-E3FC9CEA2F21}"/>
              </a:ext>
            </a:extLst>
          </p:cNvPr>
          <p:cNvSpPr/>
          <p:nvPr/>
        </p:nvSpPr>
        <p:spPr>
          <a:xfrm>
            <a:off x="371669" y="4049654"/>
            <a:ext cx="823278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1050" b="1" dirty="0">
                <a:latin typeface="Proxima Nova" panose="02000506030000020004" pitchFamily="2" charset="0"/>
              </a:rPr>
              <a:t>4. Другие виды обеспечения, которые по результатам оценки их качества не могут быть отнесены к основному обеспечению</a:t>
            </a:r>
          </a:p>
        </p:txBody>
      </p:sp>
    </p:spTree>
    <p:extLst>
      <p:ext uri="{BB962C8B-B14F-4D97-AF65-F5344CB8AC3E}">
        <p14:creationId xmlns:p14="http://schemas.microsoft.com/office/powerpoint/2010/main" val="60529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>
            <a:extLst>
              <a:ext uri="{FF2B5EF4-FFF2-40B4-BE49-F238E27FC236}">
                <a16:creationId xmlns:a16="http://schemas.microsoft.com/office/drawing/2014/main" id="{739F06DC-C80F-0B43-9A37-B63352A2BAB6}"/>
              </a:ext>
            </a:extLst>
          </p:cNvPr>
          <p:cNvSpPr/>
          <p:nvPr/>
        </p:nvSpPr>
        <p:spPr>
          <a:xfrm>
            <a:off x="8172773" y="3031775"/>
            <a:ext cx="835257" cy="836119"/>
          </a:xfrm>
          <a:prstGeom prst="round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AE110B3F-167E-1248-A80E-42D11F15F892}"/>
              </a:ext>
            </a:extLst>
          </p:cNvPr>
          <p:cNvSpPr/>
          <p:nvPr/>
        </p:nvSpPr>
        <p:spPr>
          <a:xfrm>
            <a:off x="467544" y="1237233"/>
            <a:ext cx="2992836" cy="1196454"/>
          </a:xfrm>
          <a:prstGeom prst="roundRect">
            <a:avLst/>
          </a:prstGeom>
          <a:solidFill>
            <a:srgbClr val="F44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A1D57B55-0BB5-A04F-8463-B186D9198F12}"/>
              </a:ext>
            </a:extLst>
          </p:cNvPr>
          <p:cNvSpPr/>
          <p:nvPr/>
        </p:nvSpPr>
        <p:spPr>
          <a:xfrm>
            <a:off x="467544" y="2709814"/>
            <a:ext cx="2992836" cy="120003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1D15EA-1BA5-482D-B347-3D2B80437711}"/>
              </a:ext>
            </a:extLst>
          </p:cNvPr>
          <p:cNvSpPr txBox="1"/>
          <p:nvPr/>
        </p:nvSpPr>
        <p:spPr>
          <a:xfrm>
            <a:off x="3548105" y="996082"/>
            <a:ext cx="5197854" cy="3308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100" i="0" u="sng" dirty="0">
                <a:effectLst/>
                <a:latin typeface="Arial Black" panose="020B0A04020102020204" pitchFamily="34" charset="0"/>
              </a:rPr>
              <a:t>Директор</a:t>
            </a:r>
          </a:p>
          <a:p>
            <a:pPr algn="l"/>
            <a:r>
              <a:rPr lang="ru-RU" sz="1100" dirty="0">
                <a:latin typeface="Arial Black" panose="020B0A04020102020204" pitchFamily="34" charset="0"/>
              </a:rPr>
              <a:t>Доброхотов</a:t>
            </a:r>
            <a:r>
              <a:rPr lang="ru-RU" sz="1100" i="0" dirty="0">
                <a:effectLst/>
                <a:latin typeface="Arial Black" panose="020B0A04020102020204" pitchFamily="34" charset="0"/>
              </a:rPr>
              <a:t> Алексей Валентинович</a:t>
            </a:r>
          </a:p>
          <a:p>
            <a:r>
              <a:rPr lang="ru-RU" sz="1100" dirty="0">
                <a:latin typeface="Arial Black" panose="020B0A04020102020204" pitchFamily="34" charset="0"/>
              </a:rPr>
              <a:t>+7 (922) 085-73-16</a:t>
            </a:r>
          </a:p>
          <a:p>
            <a:endParaRPr lang="ru-RU" sz="1100" i="0" dirty="0">
              <a:effectLst/>
              <a:latin typeface="Arial Black" panose="020B0A04020102020204" pitchFamily="34" charset="0"/>
            </a:endParaRPr>
          </a:p>
          <a:p>
            <a:r>
              <a:rPr lang="ru-RU" sz="1100" i="0" u="sng" dirty="0">
                <a:effectLst/>
                <a:latin typeface="Arial Black" panose="020B0A04020102020204" pitchFamily="34" charset="0"/>
              </a:rPr>
              <a:t>Заместитель директора</a:t>
            </a:r>
          </a:p>
          <a:p>
            <a:r>
              <a:rPr lang="ru-RU" sz="1100" i="0" dirty="0">
                <a:effectLst/>
                <a:latin typeface="Arial Black" panose="020B0A04020102020204" pitchFamily="34" charset="0"/>
              </a:rPr>
              <a:t>Габова Мария Викторовна</a:t>
            </a:r>
            <a:endParaRPr lang="ru-RU" sz="1100" dirty="0">
              <a:latin typeface="Arial Black" panose="020B0A04020102020204" pitchFamily="34" charset="0"/>
            </a:endParaRPr>
          </a:p>
          <a:p>
            <a:r>
              <a:rPr lang="ru-RU" sz="1100" dirty="0">
                <a:latin typeface="Arial Black" panose="020B0A04020102020204" pitchFamily="34" charset="0"/>
              </a:rPr>
              <a:t>+7 (912) 191-02-68</a:t>
            </a:r>
          </a:p>
          <a:p>
            <a:endParaRPr lang="ru-RU" sz="1100" dirty="0">
              <a:latin typeface="Arial Black" panose="020B0A04020102020204" pitchFamily="34" charset="0"/>
            </a:endParaRPr>
          </a:p>
          <a:p>
            <a:r>
              <a:rPr lang="ru-RU" sz="1100" u="sng" dirty="0">
                <a:latin typeface="Arial Black" panose="020B0A04020102020204" pitchFamily="34" charset="0"/>
              </a:rPr>
              <a:t>Главный аналитик</a:t>
            </a:r>
          </a:p>
          <a:p>
            <a:r>
              <a:rPr lang="ru-RU" sz="1100" dirty="0">
                <a:latin typeface="Arial Black" panose="020B0A04020102020204" pitchFamily="34" charset="0"/>
              </a:rPr>
              <a:t>Козлова Евгения Ивановна</a:t>
            </a:r>
          </a:p>
          <a:p>
            <a:r>
              <a:rPr lang="ru-RU" sz="110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+7 (912) 110-03-45</a:t>
            </a:r>
            <a:endParaRPr lang="ru-RU" sz="1100" dirty="0">
              <a:latin typeface="Arial Black" panose="020B0A04020102020204" pitchFamily="34" charset="0"/>
            </a:endParaRPr>
          </a:p>
          <a:p>
            <a:r>
              <a:rPr lang="ru-RU" sz="1100" dirty="0">
                <a:latin typeface="Arial Black" panose="020B0A04020102020204" pitchFamily="34" charset="0"/>
              </a:rPr>
              <a:t> </a:t>
            </a:r>
            <a:endParaRPr lang="ru-RU" sz="1100" i="0" dirty="0">
              <a:effectLst/>
              <a:latin typeface="Arial Black" panose="020B0A04020102020204" pitchFamily="34" charset="0"/>
            </a:endParaRPr>
          </a:p>
          <a:p>
            <a:r>
              <a:rPr lang="ru-RU" sz="1100" u="sng" dirty="0">
                <a:latin typeface="Arial Black" panose="020B0A04020102020204" pitchFamily="34" charset="0"/>
              </a:rPr>
              <a:t>Начальник отдела сопровождения проектов</a:t>
            </a:r>
          </a:p>
          <a:p>
            <a:r>
              <a:rPr lang="ru-RU" sz="1100" dirty="0">
                <a:latin typeface="Arial Black" panose="020B0A04020102020204" pitchFamily="34" charset="0"/>
              </a:rPr>
              <a:t>Лыткин Илья Николаевич</a:t>
            </a:r>
            <a:endParaRPr lang="ru-RU" sz="1100" i="0" dirty="0">
              <a:effectLst/>
              <a:latin typeface="Arial Black" panose="020B0A04020102020204" pitchFamily="34" charset="0"/>
            </a:endParaRPr>
          </a:p>
          <a:p>
            <a:r>
              <a:rPr lang="ru-RU" sz="1100" dirty="0">
                <a:latin typeface="Arial Black" panose="020B0A04020102020204" pitchFamily="34" charset="0"/>
              </a:rPr>
              <a:t>+7 (912) 191-04-27</a:t>
            </a:r>
          </a:p>
          <a:p>
            <a:endParaRPr lang="ru-RU" sz="1100" i="0" dirty="0">
              <a:effectLst/>
              <a:latin typeface="Arial Black" panose="020B0A04020102020204" pitchFamily="34" charset="0"/>
            </a:endParaRPr>
          </a:p>
          <a:p>
            <a:r>
              <a:rPr lang="ru-RU" sz="1100" u="sng" dirty="0">
                <a:latin typeface="Arial Black" panose="020B0A04020102020204" pitchFamily="34" charset="0"/>
              </a:rPr>
              <a:t>Менеджер по сопровождению инвестиционных проектов</a:t>
            </a:r>
          </a:p>
          <a:p>
            <a:r>
              <a:rPr lang="ru-RU" sz="1100" i="0" dirty="0">
                <a:effectLst/>
                <a:latin typeface="Arial Black" panose="020B0A04020102020204" pitchFamily="34" charset="0"/>
              </a:rPr>
              <a:t>Маркова Юлия Сергеевна</a:t>
            </a:r>
          </a:p>
          <a:p>
            <a:r>
              <a:rPr lang="ru-RU" sz="1100" dirty="0">
                <a:latin typeface="Arial Black" panose="020B0A04020102020204" pitchFamily="34" charset="0"/>
              </a:rPr>
              <a:t>+7 (904) 869-73-96</a:t>
            </a:r>
            <a:endParaRPr lang="ru-RU" sz="1100" i="0" dirty="0">
              <a:effectLst/>
              <a:latin typeface="Arial Black" panose="020B0A040201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AF67048-3B3A-CE47-A493-AA61908D9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4136" y="356095"/>
            <a:ext cx="2337440" cy="63147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18F8E31-A653-FD46-9082-7AC313FD0E76}"/>
              </a:ext>
            </a:extLst>
          </p:cNvPr>
          <p:cNvSpPr txBox="1"/>
          <p:nvPr/>
        </p:nvSpPr>
        <p:spPr>
          <a:xfrm>
            <a:off x="267047" y="222785"/>
            <a:ext cx="5745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Proxima Nova" panose="02000506030000020004" pitchFamily="2" charset="0"/>
                <a:cs typeface="Segoe UI" panose="020B0502040204020203" pitchFamily="34" charset="0"/>
              </a:rPr>
              <a:t>Контакты Фонда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4F81ADE4-6D58-E948-BB06-57600FFF65AA}"/>
              </a:ext>
            </a:extLst>
          </p:cNvPr>
          <p:cNvCxnSpPr>
            <a:cxnSpLocks/>
          </p:cNvCxnSpPr>
          <p:nvPr/>
        </p:nvCxnSpPr>
        <p:spPr>
          <a:xfrm>
            <a:off x="355028" y="597937"/>
            <a:ext cx="936969" cy="0"/>
          </a:xfrm>
          <a:prstGeom prst="line">
            <a:avLst/>
          </a:prstGeom>
          <a:ln w="38100">
            <a:solidFill>
              <a:srgbClr val="F4494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5010175-7B29-B946-80B4-13AF86FD89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71950"/>
            <a:ext cx="319387" cy="319387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BECAF2C-D19B-B54B-A238-99FAD3383E6D}"/>
              </a:ext>
            </a:extLst>
          </p:cNvPr>
          <p:cNvSpPr/>
          <p:nvPr/>
        </p:nvSpPr>
        <p:spPr>
          <a:xfrm>
            <a:off x="639721" y="1650380"/>
            <a:ext cx="2378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Proxima Nova" panose="02000506030000020004" pitchFamily="2" charset="0"/>
              </a:rPr>
              <a:t>fondpromkomi@yandex.ru</a:t>
            </a:r>
            <a:endParaRPr lang="ru-RU" b="1" dirty="0">
              <a:latin typeface="Proxima Nova" panose="02000506030000020004" pitchFamily="2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DE0CBAEE-EB99-DB48-8A4C-D2ABE08B5DA2}"/>
              </a:ext>
            </a:extLst>
          </p:cNvPr>
          <p:cNvSpPr/>
          <p:nvPr/>
        </p:nvSpPr>
        <p:spPr>
          <a:xfrm>
            <a:off x="894598" y="3173290"/>
            <a:ext cx="2507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Proxima Nova" panose="02000506030000020004" pitchFamily="2" charset="0"/>
              </a:rPr>
              <a:t>http://</a:t>
            </a:r>
            <a:r>
              <a:rPr lang="ru-RU" b="1" dirty="0">
                <a:latin typeface="Proxima Nova" panose="02000506030000020004" pitchFamily="2" charset="0"/>
              </a:rPr>
              <a:t>рфрпрк.рф</a:t>
            </a:r>
            <a:r>
              <a:rPr lang="en-GB" b="1" dirty="0">
                <a:latin typeface="Proxima Nova" panose="02000506030000020004" pitchFamily="2" charset="0"/>
              </a:rPr>
              <a:t>/</a:t>
            </a:r>
            <a:endParaRPr lang="ru-RU" b="1" dirty="0">
              <a:latin typeface="Proxima Nova" panose="02000506030000020004" pitchFamily="2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5EA0480-11C0-7643-AFBB-9AABFFF7384E}"/>
              </a:ext>
            </a:extLst>
          </p:cNvPr>
          <p:cNvSpPr/>
          <p:nvPr/>
        </p:nvSpPr>
        <p:spPr>
          <a:xfrm>
            <a:off x="817070" y="4130064"/>
            <a:ext cx="2584945" cy="836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Proxima Nova" panose="02000506030000020004" pitchFamily="2" charset="0"/>
              </a:rPr>
              <a:t>г. Сыктывкар, </a:t>
            </a:r>
          </a:p>
          <a:p>
            <a:r>
              <a:rPr lang="ru-RU" sz="1600" dirty="0">
                <a:latin typeface="Proxima Nova" panose="02000506030000020004" pitchFamily="2" charset="0"/>
              </a:rPr>
              <a:t>ул. Интернациональная, </a:t>
            </a:r>
            <a:br>
              <a:rPr lang="ru-RU" sz="1600" dirty="0">
                <a:latin typeface="Proxima Nova" panose="02000506030000020004" pitchFamily="2" charset="0"/>
              </a:rPr>
            </a:br>
            <a:r>
              <a:rPr lang="ru-RU" sz="1600" dirty="0">
                <a:latin typeface="Proxima Nova" panose="02000506030000020004" pitchFamily="2" charset="0"/>
              </a:rPr>
              <a:t>д. 158, кабинет 7.</a:t>
            </a:r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id="{DFEB3158-3B00-0C40-BD80-F076723DEB3E}"/>
              </a:ext>
            </a:extLst>
          </p:cNvPr>
          <p:cNvSpPr/>
          <p:nvPr/>
        </p:nvSpPr>
        <p:spPr>
          <a:xfrm>
            <a:off x="8190674" y="1059582"/>
            <a:ext cx="835257" cy="83611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28" name="Скругленный прямоугольник 27">
            <a:extLst>
              <a:ext uri="{FF2B5EF4-FFF2-40B4-BE49-F238E27FC236}">
                <a16:creationId xmlns:a16="http://schemas.microsoft.com/office/drawing/2014/main" id="{6F770F0F-D264-5B43-9FAC-5E69E8019D35}"/>
              </a:ext>
            </a:extLst>
          </p:cNvPr>
          <p:cNvSpPr/>
          <p:nvPr/>
        </p:nvSpPr>
        <p:spPr>
          <a:xfrm>
            <a:off x="8172773" y="2067694"/>
            <a:ext cx="835257" cy="83611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29" name="Скругленный прямоугольник 28">
            <a:extLst>
              <a:ext uri="{FF2B5EF4-FFF2-40B4-BE49-F238E27FC236}">
                <a16:creationId xmlns:a16="http://schemas.microsoft.com/office/drawing/2014/main" id="{A7895560-85A0-DC44-A36C-99AA36C1CEAC}"/>
              </a:ext>
            </a:extLst>
          </p:cNvPr>
          <p:cNvSpPr/>
          <p:nvPr/>
        </p:nvSpPr>
        <p:spPr>
          <a:xfrm>
            <a:off x="8190674" y="4183903"/>
            <a:ext cx="835257" cy="836119"/>
          </a:xfrm>
          <a:prstGeom prst="roundRect">
            <a:avLst/>
          </a:prstGeom>
          <a:solidFill>
            <a:srgbClr val="F44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7642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3946</TotalTime>
  <Words>1191</Words>
  <Application>Microsoft Office PowerPoint</Application>
  <PresentationFormat>Экран (16:9)</PresentationFormat>
  <Paragraphs>183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Arial Black</vt:lpstr>
      <vt:lpstr>Beirut</vt:lpstr>
      <vt:lpstr>Calibri</vt:lpstr>
      <vt:lpstr>Century Gothic</vt:lpstr>
      <vt:lpstr>Proxima Nova</vt:lpstr>
      <vt:lpstr>Proxima Nova Cn Rg</vt:lpstr>
      <vt:lpstr>Segoe UI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 Александр Викторович</dc:creator>
  <cp:lastModifiedBy>User</cp:lastModifiedBy>
  <cp:revision>307</cp:revision>
  <cp:lastPrinted>2024-02-20T07:08:18Z</cp:lastPrinted>
  <dcterms:created xsi:type="dcterms:W3CDTF">2018-04-25T13:32:35Z</dcterms:created>
  <dcterms:modified xsi:type="dcterms:W3CDTF">2024-02-20T07:08:21Z</dcterms:modified>
</cp:coreProperties>
</file>